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4"/>
  </p:notesMasterIdLst>
  <p:handoutMasterIdLst>
    <p:handoutMasterId r:id="rId25"/>
  </p:handoutMasterIdLst>
  <p:sldIdLst>
    <p:sldId id="2448" r:id="rId5"/>
    <p:sldId id="2462" r:id="rId6"/>
    <p:sldId id="259" r:id="rId7"/>
    <p:sldId id="2451" r:id="rId8"/>
    <p:sldId id="2463" r:id="rId9"/>
    <p:sldId id="2464" r:id="rId10"/>
    <p:sldId id="2465" r:id="rId11"/>
    <p:sldId id="2466" r:id="rId12"/>
    <p:sldId id="2467" r:id="rId13"/>
    <p:sldId id="2468" r:id="rId14"/>
    <p:sldId id="2470" r:id="rId15"/>
    <p:sldId id="2472" r:id="rId16"/>
    <p:sldId id="2471" r:id="rId17"/>
    <p:sldId id="2473" r:id="rId18"/>
    <p:sldId id="2474" r:id="rId19"/>
    <p:sldId id="2475" r:id="rId20"/>
    <p:sldId id="2476" r:id="rId21"/>
    <p:sldId id="2477" r:id="rId22"/>
    <p:sldId id="243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5033" autoAdjust="0"/>
  </p:normalViewPr>
  <p:slideViewPr>
    <p:cSldViewPr snapToGrid="0">
      <p:cViewPr varScale="1">
        <p:scale>
          <a:sx n="94" d="100"/>
          <a:sy n="94" d="100"/>
        </p:scale>
        <p:origin x="182" y="86"/>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9/24/2024</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9/24/2024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6578601" y="1638300"/>
            <a:ext cx="515620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469900" y="1638300"/>
            <a:ext cx="515620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469107" y="3864355"/>
            <a:ext cx="5157787"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469107" y="4531139"/>
            <a:ext cx="5157787"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6565107" y="3864355"/>
            <a:ext cx="5183188" cy="494506"/>
          </a:xfrm>
        </p:spPr>
        <p:txBody>
          <a:bodyPr>
            <a:noAutofit/>
          </a:bodyPr>
          <a:lstStyle>
            <a:lvl1pPr marL="0" indent="0">
              <a:buNone/>
              <a:defRPr sz="2400"/>
            </a:lvl1pPr>
          </a:lstStyle>
          <a:p>
            <a:pPr lvl="0"/>
            <a:r>
              <a:rPr lang="en-US" spc="300">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6565107" y="4531139"/>
            <a:ext cx="5183188" cy="2039144"/>
          </a:xfrm>
        </p:spPr>
        <p:txBody>
          <a:bodyPr>
            <a:noAutofit/>
          </a:bodyPr>
          <a:lstStyle/>
          <a:p>
            <a:pPr lvl="0">
              <a:lnSpc>
                <a:spcPct val="100000"/>
              </a:lnSpc>
              <a:buFont typeface="Wingdings" panose="05000000000000000000" pitchFamily="2" charset="2"/>
              <a:buChar char="§"/>
            </a:pPr>
            <a:r>
              <a:rPr lang="en-US" sz="140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 Id="rId5" Type="http://schemas.microsoft.com/office/2007/relationships/hdphoto" Target="../media/hdphoto6.wdp"/><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Placeholder 7" descr="abstract image">
            <a:extLst>
              <a:ext uri="{FF2B5EF4-FFF2-40B4-BE49-F238E27FC236}">
                <a16:creationId xmlns:a16="http://schemas.microsoft.com/office/drawing/2014/main" id="{12007A27-EB30-1FAD-F18A-5D9568926F9A}"/>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3" y="0"/>
            <a:ext cx="12192000" cy="6858000"/>
          </a:xfrm>
        </p:spPr>
      </p:pic>
      <p:sp>
        <p:nvSpPr>
          <p:cNvPr id="17" name="Title 8">
            <a:extLst>
              <a:ext uri="{FF2B5EF4-FFF2-40B4-BE49-F238E27FC236}">
                <a16:creationId xmlns:a16="http://schemas.microsoft.com/office/drawing/2014/main" id="{B6A88A7B-97A6-BCF7-63EE-237C0F4A5DDF}"/>
              </a:ext>
            </a:extLst>
          </p:cNvPr>
          <p:cNvSpPr>
            <a:spLocks noGrp="1"/>
          </p:cNvSpPr>
          <p:nvPr>
            <p:ph type="title"/>
          </p:nvPr>
        </p:nvSpPr>
        <p:spPr>
          <a:xfrm>
            <a:off x="830758" y="2152776"/>
            <a:ext cx="10530477" cy="722991"/>
          </a:xfrm>
        </p:spPr>
        <p:txBody>
          <a:bodyPr>
            <a:noAutofit/>
          </a:bodyPr>
          <a:lstStyle/>
          <a:p>
            <a:pPr>
              <a:lnSpc>
                <a:spcPct val="100000"/>
              </a:lnSpc>
            </a:pPr>
            <a:r>
              <a:rPr lang="en-US" sz="4400" dirty="0">
                <a:latin typeface="Bell MT" panose="02020503060305020303" pitchFamily="18" charset="0"/>
                <a:ea typeface="Tahoma" panose="020B0604030504040204" pitchFamily="34" charset="0"/>
                <a:cs typeface="Arial" panose="020B0604020202020204" pitchFamily="34" charset="0"/>
              </a:rPr>
              <a:t>Shell Scripting</a:t>
            </a:r>
          </a:p>
        </p:txBody>
      </p:sp>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10</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10" name="TextBox 9">
            <a:extLst>
              <a:ext uri="{FF2B5EF4-FFF2-40B4-BE49-F238E27FC236}">
                <a16:creationId xmlns:a16="http://schemas.microsoft.com/office/drawing/2014/main" id="{041A7BCD-5D26-4993-602A-270AEB80B68B}"/>
              </a:ext>
            </a:extLst>
          </p:cNvPr>
          <p:cNvSpPr txBox="1"/>
          <p:nvPr/>
        </p:nvSpPr>
        <p:spPr>
          <a:xfrm>
            <a:off x="5581151" y="1246763"/>
            <a:ext cx="6509249" cy="2441694"/>
          </a:xfrm>
          <a:prstGeom prst="rect">
            <a:avLst/>
          </a:prstGeom>
          <a:noFill/>
        </p:spPr>
        <p:txBody>
          <a:bodyPr wrap="square" rtlCol="0">
            <a:spAutoFit/>
          </a:bodyPr>
          <a:lstStyle/>
          <a:p>
            <a:pPr algn="just">
              <a:spcAft>
                <a:spcPts val="800"/>
              </a:spcAft>
            </a:pPr>
            <a:r>
              <a:rPr lang="en-US" dirty="0"/>
              <a:t>echo is used to display text whereas read is used to take in input from the user.</a:t>
            </a:r>
          </a:p>
          <a:p>
            <a:pPr algn="just">
              <a:spcAft>
                <a:spcPts val="800"/>
              </a:spcAft>
            </a:pPr>
            <a:r>
              <a:rPr lang="en-US" dirty="0"/>
              <a:t>To display a line and also read the input in the same line we can use</a:t>
            </a:r>
          </a:p>
          <a:p>
            <a:pPr algn="just">
              <a:spcAft>
                <a:spcPts val="800"/>
              </a:spcAft>
            </a:pPr>
            <a:r>
              <a:rPr lang="en-US" dirty="0"/>
              <a:t>	read -p ‘ The text comes here ’ </a:t>
            </a:r>
            <a:r>
              <a:rPr lang="en-US" dirty="0" err="1"/>
              <a:t>var_name</a:t>
            </a:r>
            <a:endParaRPr lang="en-US" dirty="0"/>
          </a:p>
          <a:p>
            <a:pPr algn="just">
              <a:spcAft>
                <a:spcPts val="800"/>
              </a:spcAft>
            </a:pPr>
            <a:r>
              <a:rPr lang="en-US" dirty="0"/>
              <a:t>To hide the input being entered in the terminal add an s before p as shown</a:t>
            </a:r>
          </a:p>
          <a:p>
            <a:pPr algn="just">
              <a:spcAft>
                <a:spcPts val="800"/>
              </a:spcAft>
            </a:pPr>
            <a:r>
              <a:rPr lang="en-US" dirty="0"/>
              <a:t>	read -</a:t>
            </a:r>
            <a:r>
              <a:rPr lang="en-US" dirty="0" err="1"/>
              <a:t>sp</a:t>
            </a:r>
            <a:r>
              <a:rPr lang="en-US" dirty="0"/>
              <a:t> ‘ The text comes here ’ </a:t>
            </a:r>
            <a:r>
              <a:rPr lang="en-US" dirty="0" err="1"/>
              <a:t>var_name</a:t>
            </a:r>
            <a:endParaRPr lang="en-US" dirty="0"/>
          </a:p>
        </p:txBody>
      </p:sp>
      <p:pic>
        <p:nvPicPr>
          <p:cNvPr id="14" name="Picture 13">
            <a:extLst>
              <a:ext uri="{FF2B5EF4-FFF2-40B4-BE49-F238E27FC236}">
                <a16:creationId xmlns:a16="http://schemas.microsoft.com/office/drawing/2014/main" id="{BA19AB1D-89FB-1D79-242F-8F6206CA4756}"/>
              </a:ext>
            </a:extLst>
          </p:cNvPr>
          <p:cNvPicPr>
            <a:picLocks noChangeAspect="1"/>
          </p:cNvPicPr>
          <p:nvPr/>
        </p:nvPicPr>
        <p:blipFill>
          <a:blip r:embed="rId4"/>
          <a:srcRect l="5109" t="3921" r="14377" b="24086"/>
          <a:stretch/>
        </p:blipFill>
        <p:spPr>
          <a:xfrm>
            <a:off x="6127500" y="3734886"/>
            <a:ext cx="5416550" cy="3027102"/>
          </a:xfrm>
          <a:prstGeom prst="rect">
            <a:avLst/>
          </a:prstGeom>
        </p:spPr>
      </p:pic>
    </p:spTree>
    <p:extLst>
      <p:ext uri="{BB962C8B-B14F-4D97-AF65-F5344CB8AC3E}">
        <p14:creationId xmlns:p14="http://schemas.microsoft.com/office/powerpoint/2010/main" val="1417090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874026" y="1956021"/>
            <a:ext cx="5897217" cy="801208"/>
          </a:xfrm>
        </p:spPr>
        <p:txBody>
          <a:bodyPr>
            <a:normAutofit fontScale="90000"/>
          </a:bodyPr>
          <a:lstStyle/>
          <a:p>
            <a:r>
              <a:rPr lang="en-US" dirty="0"/>
              <a:t>Shell Scripting</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5987994" y="3063875"/>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11</a:t>
            </a:fld>
            <a:endParaRPr lang="en-US" dirty="0"/>
          </a:p>
        </p:txBody>
      </p:sp>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ChangeAspect="1"/>
          </p:cNvPicPr>
          <p:nvPr/>
        </p:nvPicPr>
        <p:blipFill rotWithShape="1">
          <a:blip r:embed="rId4" cstate="email">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l="20370" r="20370"/>
          <a:stretch/>
        </p:blipFill>
        <p:spPr>
          <a:xfrm>
            <a:off x="152400" y="15240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pic>
    </p:spTree>
    <p:extLst>
      <p:ext uri="{BB962C8B-B14F-4D97-AF65-F5344CB8AC3E}">
        <p14:creationId xmlns:p14="http://schemas.microsoft.com/office/powerpoint/2010/main" val="928793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12</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10" name="TextBox 9">
            <a:extLst>
              <a:ext uri="{FF2B5EF4-FFF2-40B4-BE49-F238E27FC236}">
                <a16:creationId xmlns:a16="http://schemas.microsoft.com/office/drawing/2014/main" id="{041A7BCD-5D26-4993-602A-270AEB80B68B}"/>
              </a:ext>
            </a:extLst>
          </p:cNvPr>
          <p:cNvSpPr txBox="1"/>
          <p:nvPr/>
        </p:nvSpPr>
        <p:spPr>
          <a:xfrm>
            <a:off x="5581151" y="1077696"/>
            <a:ext cx="2313713" cy="369332"/>
          </a:xfrm>
          <a:prstGeom prst="rect">
            <a:avLst/>
          </a:prstGeom>
          <a:noFill/>
        </p:spPr>
        <p:txBody>
          <a:bodyPr wrap="square" rtlCol="0">
            <a:spAutoFit/>
          </a:bodyPr>
          <a:lstStyle/>
          <a:p>
            <a:pPr algn="just">
              <a:spcAft>
                <a:spcPts val="800"/>
              </a:spcAft>
            </a:pPr>
            <a:r>
              <a:rPr lang="en-US" dirty="0"/>
              <a:t>AND operator</a:t>
            </a:r>
          </a:p>
        </p:txBody>
      </p:sp>
      <p:sp>
        <p:nvSpPr>
          <p:cNvPr id="2" name="TextBox 1">
            <a:extLst>
              <a:ext uri="{FF2B5EF4-FFF2-40B4-BE49-F238E27FC236}">
                <a16:creationId xmlns:a16="http://schemas.microsoft.com/office/drawing/2014/main" id="{0D3F2032-56F6-5389-ED3C-03E9E1D21E83}"/>
              </a:ext>
            </a:extLst>
          </p:cNvPr>
          <p:cNvSpPr txBox="1"/>
          <p:nvPr/>
        </p:nvSpPr>
        <p:spPr>
          <a:xfrm>
            <a:off x="5581151" y="1645103"/>
            <a:ext cx="6512783" cy="748923"/>
          </a:xfrm>
          <a:prstGeom prst="rect">
            <a:avLst/>
          </a:prstGeom>
          <a:noFill/>
        </p:spPr>
        <p:txBody>
          <a:bodyPr wrap="square" rtlCol="0">
            <a:spAutoFit/>
          </a:bodyPr>
          <a:lstStyle/>
          <a:p>
            <a:pPr marL="285750" indent="-285750" algn="just">
              <a:spcAft>
                <a:spcPts val="800"/>
              </a:spcAft>
              <a:buFont typeface="Wingdings" panose="05000000000000000000" pitchFamily="2" charset="2"/>
              <a:buChar char="v"/>
            </a:pPr>
            <a:r>
              <a:rPr lang="en-US" dirty="0"/>
              <a:t>AND can be used by the following command lines:</a:t>
            </a:r>
          </a:p>
          <a:p>
            <a:pPr algn="just">
              <a:spcAft>
                <a:spcPts val="800"/>
              </a:spcAft>
            </a:pPr>
            <a:r>
              <a:rPr lang="en-US" dirty="0"/>
              <a:t>[ ____ ] &amp;&amp; [ ____ ]   or   [ ____ -a ____ ]   or   [[ ____ &amp;&amp; ____ ]]</a:t>
            </a:r>
          </a:p>
        </p:txBody>
      </p:sp>
      <p:pic>
        <p:nvPicPr>
          <p:cNvPr id="8" name="Picture 7">
            <a:extLst>
              <a:ext uri="{FF2B5EF4-FFF2-40B4-BE49-F238E27FC236}">
                <a16:creationId xmlns:a16="http://schemas.microsoft.com/office/drawing/2014/main" id="{8DDED641-6944-046F-9898-7F818AE8D524}"/>
              </a:ext>
            </a:extLst>
          </p:cNvPr>
          <p:cNvPicPr>
            <a:picLocks noChangeAspect="1"/>
          </p:cNvPicPr>
          <p:nvPr/>
        </p:nvPicPr>
        <p:blipFill>
          <a:blip r:embed="rId4"/>
          <a:srcRect l="5417" t="8352" r="56966" b="53616"/>
          <a:stretch/>
        </p:blipFill>
        <p:spPr>
          <a:xfrm>
            <a:off x="5584936" y="2688101"/>
            <a:ext cx="3252606" cy="2055293"/>
          </a:xfrm>
          <a:prstGeom prst="rect">
            <a:avLst/>
          </a:prstGeom>
        </p:spPr>
      </p:pic>
      <p:pic>
        <p:nvPicPr>
          <p:cNvPr id="11" name="Picture 10">
            <a:extLst>
              <a:ext uri="{FF2B5EF4-FFF2-40B4-BE49-F238E27FC236}">
                <a16:creationId xmlns:a16="http://schemas.microsoft.com/office/drawing/2014/main" id="{FA515FC6-996A-01F5-9852-BF2891CC34BD}"/>
              </a:ext>
            </a:extLst>
          </p:cNvPr>
          <p:cNvPicPr>
            <a:picLocks noChangeAspect="1"/>
          </p:cNvPicPr>
          <p:nvPr/>
        </p:nvPicPr>
        <p:blipFill>
          <a:blip r:embed="rId5"/>
          <a:srcRect l="4998" t="3531" r="43034" b="73302"/>
          <a:stretch/>
        </p:blipFill>
        <p:spPr>
          <a:xfrm>
            <a:off x="6924101" y="5055882"/>
            <a:ext cx="5069116" cy="1412421"/>
          </a:xfrm>
          <a:prstGeom prst="rect">
            <a:avLst/>
          </a:prstGeom>
        </p:spPr>
      </p:pic>
    </p:spTree>
    <p:extLst>
      <p:ext uri="{BB962C8B-B14F-4D97-AF65-F5344CB8AC3E}">
        <p14:creationId xmlns:p14="http://schemas.microsoft.com/office/powerpoint/2010/main" val="388816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13</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10" name="TextBox 9">
            <a:extLst>
              <a:ext uri="{FF2B5EF4-FFF2-40B4-BE49-F238E27FC236}">
                <a16:creationId xmlns:a16="http://schemas.microsoft.com/office/drawing/2014/main" id="{041A7BCD-5D26-4993-602A-270AEB80B68B}"/>
              </a:ext>
            </a:extLst>
          </p:cNvPr>
          <p:cNvSpPr txBox="1"/>
          <p:nvPr/>
        </p:nvSpPr>
        <p:spPr>
          <a:xfrm>
            <a:off x="5581151" y="1077696"/>
            <a:ext cx="2313713" cy="369332"/>
          </a:xfrm>
          <a:prstGeom prst="rect">
            <a:avLst/>
          </a:prstGeom>
          <a:noFill/>
        </p:spPr>
        <p:txBody>
          <a:bodyPr wrap="square" rtlCol="0">
            <a:spAutoFit/>
          </a:bodyPr>
          <a:lstStyle/>
          <a:p>
            <a:pPr algn="just">
              <a:spcAft>
                <a:spcPts val="800"/>
              </a:spcAft>
            </a:pPr>
            <a:r>
              <a:rPr lang="en-US" dirty="0"/>
              <a:t>OR operator</a:t>
            </a:r>
          </a:p>
        </p:txBody>
      </p:sp>
      <p:sp>
        <p:nvSpPr>
          <p:cNvPr id="3" name="TextBox 2">
            <a:extLst>
              <a:ext uri="{FF2B5EF4-FFF2-40B4-BE49-F238E27FC236}">
                <a16:creationId xmlns:a16="http://schemas.microsoft.com/office/drawing/2014/main" id="{25FD9AE7-4E40-D94D-B9C0-4AFCBE321596}"/>
              </a:ext>
            </a:extLst>
          </p:cNvPr>
          <p:cNvSpPr txBox="1"/>
          <p:nvPr/>
        </p:nvSpPr>
        <p:spPr>
          <a:xfrm>
            <a:off x="5577366" y="1569684"/>
            <a:ext cx="6512783" cy="748923"/>
          </a:xfrm>
          <a:prstGeom prst="rect">
            <a:avLst/>
          </a:prstGeom>
          <a:noFill/>
        </p:spPr>
        <p:txBody>
          <a:bodyPr wrap="square" rtlCol="0">
            <a:spAutoFit/>
          </a:bodyPr>
          <a:lstStyle/>
          <a:p>
            <a:pPr marL="285750" indent="-285750" algn="just">
              <a:spcAft>
                <a:spcPts val="800"/>
              </a:spcAft>
              <a:buFont typeface="Wingdings" panose="05000000000000000000" pitchFamily="2" charset="2"/>
              <a:buChar char="v"/>
            </a:pPr>
            <a:r>
              <a:rPr lang="en-US" dirty="0"/>
              <a:t>OR can be used by the following command lines:</a:t>
            </a:r>
          </a:p>
          <a:p>
            <a:pPr algn="just">
              <a:spcAft>
                <a:spcPts val="800"/>
              </a:spcAft>
            </a:pPr>
            <a:r>
              <a:rPr lang="en-US" dirty="0"/>
              <a:t>[ ____ ] || [ ____ ]   or   [ ____ -o ____ ]   or   [[ ____ || ____ ]]</a:t>
            </a:r>
          </a:p>
        </p:txBody>
      </p:sp>
      <p:pic>
        <p:nvPicPr>
          <p:cNvPr id="13" name="Picture 12">
            <a:extLst>
              <a:ext uri="{FF2B5EF4-FFF2-40B4-BE49-F238E27FC236}">
                <a16:creationId xmlns:a16="http://schemas.microsoft.com/office/drawing/2014/main" id="{C645C4D3-33B1-9CA8-868E-9E07B0B7003D}"/>
              </a:ext>
            </a:extLst>
          </p:cNvPr>
          <p:cNvPicPr>
            <a:picLocks noChangeAspect="1"/>
          </p:cNvPicPr>
          <p:nvPr/>
        </p:nvPicPr>
        <p:blipFill>
          <a:blip r:embed="rId4"/>
          <a:srcRect l="5438" t="8363" r="56966" b="54337"/>
          <a:stretch/>
        </p:blipFill>
        <p:spPr>
          <a:xfrm>
            <a:off x="5669280" y="2584174"/>
            <a:ext cx="3667263" cy="2274073"/>
          </a:xfrm>
          <a:prstGeom prst="rect">
            <a:avLst/>
          </a:prstGeom>
        </p:spPr>
      </p:pic>
      <p:pic>
        <p:nvPicPr>
          <p:cNvPr id="15" name="Picture 14">
            <a:extLst>
              <a:ext uri="{FF2B5EF4-FFF2-40B4-BE49-F238E27FC236}">
                <a16:creationId xmlns:a16="http://schemas.microsoft.com/office/drawing/2014/main" id="{E8198CAD-AFE7-0981-EB9E-1FDA10972D30}"/>
              </a:ext>
            </a:extLst>
          </p:cNvPr>
          <p:cNvPicPr>
            <a:picLocks noChangeAspect="1"/>
          </p:cNvPicPr>
          <p:nvPr/>
        </p:nvPicPr>
        <p:blipFill>
          <a:blip r:embed="rId5"/>
          <a:srcRect l="4893" t="3500" r="48073" b="74590"/>
          <a:stretch/>
        </p:blipFill>
        <p:spPr>
          <a:xfrm>
            <a:off x="6901732" y="5112395"/>
            <a:ext cx="4587904" cy="1335818"/>
          </a:xfrm>
          <a:prstGeom prst="rect">
            <a:avLst/>
          </a:prstGeom>
        </p:spPr>
      </p:pic>
    </p:spTree>
    <p:extLst>
      <p:ext uri="{BB962C8B-B14F-4D97-AF65-F5344CB8AC3E}">
        <p14:creationId xmlns:p14="http://schemas.microsoft.com/office/powerpoint/2010/main" val="2305006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14</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3" name="TextBox 2">
            <a:extLst>
              <a:ext uri="{FF2B5EF4-FFF2-40B4-BE49-F238E27FC236}">
                <a16:creationId xmlns:a16="http://schemas.microsoft.com/office/drawing/2014/main" id="{25FD9AE7-4E40-D94D-B9C0-4AFCBE321596}"/>
              </a:ext>
            </a:extLst>
          </p:cNvPr>
          <p:cNvSpPr txBox="1"/>
          <p:nvPr/>
        </p:nvSpPr>
        <p:spPr>
          <a:xfrm>
            <a:off x="5581151" y="1076703"/>
            <a:ext cx="6512783" cy="5304016"/>
          </a:xfrm>
          <a:prstGeom prst="rect">
            <a:avLst/>
          </a:prstGeom>
          <a:noFill/>
        </p:spPr>
        <p:txBody>
          <a:bodyPr wrap="square" rtlCol="0">
            <a:spAutoFit/>
          </a:bodyPr>
          <a:lstStyle/>
          <a:p>
            <a:pPr algn="just">
              <a:spcAft>
                <a:spcPts val="800"/>
              </a:spcAft>
            </a:pPr>
            <a:r>
              <a:rPr lang="en-US" dirty="0"/>
              <a:t>Some useful operators for Shell Scripting:</a:t>
            </a:r>
          </a:p>
          <a:p>
            <a:pPr marL="285750" indent="-285750" algn="just">
              <a:spcAft>
                <a:spcPts val="800"/>
              </a:spcAft>
              <a:buFont typeface="Wingdings" panose="05000000000000000000" pitchFamily="2" charset="2"/>
              <a:buChar char="Ø"/>
            </a:pPr>
            <a:r>
              <a:rPr lang="en-US" dirty="0"/>
              <a:t>While -&gt; while [ condition ]</a:t>
            </a:r>
          </a:p>
          <a:p>
            <a:pPr algn="just">
              <a:spcAft>
                <a:spcPts val="800"/>
              </a:spcAft>
            </a:pPr>
            <a:r>
              <a:rPr lang="en-US" dirty="0"/>
              <a:t>                 do</a:t>
            </a:r>
          </a:p>
          <a:p>
            <a:pPr algn="just">
              <a:spcAft>
                <a:spcPts val="800"/>
              </a:spcAft>
            </a:pPr>
            <a:r>
              <a:rPr lang="en-US" dirty="0"/>
              <a:t>                         commands</a:t>
            </a:r>
          </a:p>
          <a:p>
            <a:pPr algn="just">
              <a:spcAft>
                <a:spcPts val="800"/>
              </a:spcAft>
            </a:pPr>
            <a:r>
              <a:rPr lang="en-US" dirty="0"/>
              <a:t>                  done</a:t>
            </a:r>
          </a:p>
          <a:p>
            <a:pPr marL="285750" indent="-285750" algn="just">
              <a:spcAft>
                <a:spcPts val="800"/>
              </a:spcAft>
              <a:buFont typeface="Wingdings" panose="05000000000000000000" pitchFamily="2" charset="2"/>
              <a:buChar char="Ø"/>
            </a:pPr>
            <a:r>
              <a:rPr lang="en-US" dirty="0"/>
              <a:t>If then, if then else, if then </a:t>
            </a:r>
            <a:r>
              <a:rPr lang="en-US" dirty="0" err="1"/>
              <a:t>elif</a:t>
            </a:r>
            <a:r>
              <a:rPr lang="en-US" dirty="0"/>
              <a:t> else -&gt; if [ condition ]</a:t>
            </a:r>
          </a:p>
          <a:p>
            <a:pPr algn="just">
              <a:spcAft>
                <a:spcPts val="800"/>
              </a:spcAft>
            </a:pPr>
            <a:r>
              <a:rPr lang="en-US" dirty="0"/>
              <a:t>                                                                    then</a:t>
            </a:r>
          </a:p>
          <a:p>
            <a:pPr algn="just">
              <a:spcAft>
                <a:spcPts val="800"/>
              </a:spcAft>
            </a:pPr>
            <a:r>
              <a:rPr lang="en-US" dirty="0"/>
              <a:t>                                                                            statement</a:t>
            </a:r>
          </a:p>
          <a:p>
            <a:pPr algn="just">
              <a:spcAft>
                <a:spcPts val="800"/>
              </a:spcAft>
            </a:pPr>
            <a:r>
              <a:rPr lang="en-US" dirty="0"/>
              <a:t>                                                                      fi</a:t>
            </a:r>
          </a:p>
          <a:p>
            <a:pPr marL="285750" indent="-285750" algn="just">
              <a:spcAft>
                <a:spcPts val="800"/>
              </a:spcAft>
              <a:buFont typeface="Wingdings" panose="05000000000000000000" pitchFamily="2" charset="2"/>
              <a:buChar char="Ø"/>
            </a:pPr>
            <a:r>
              <a:rPr lang="en-US" dirty="0"/>
              <a:t>Case -&gt; case expression in</a:t>
            </a:r>
          </a:p>
          <a:p>
            <a:pPr algn="just">
              <a:spcAft>
                <a:spcPts val="800"/>
              </a:spcAft>
            </a:pPr>
            <a:r>
              <a:rPr lang="en-US" dirty="0"/>
              <a:t>                       pattern1 )</a:t>
            </a:r>
          </a:p>
          <a:p>
            <a:pPr algn="just">
              <a:spcAft>
                <a:spcPts val="800"/>
              </a:spcAft>
            </a:pPr>
            <a:r>
              <a:rPr lang="en-US" dirty="0"/>
              <a:t>                                         statements ;;</a:t>
            </a:r>
          </a:p>
          <a:p>
            <a:pPr algn="just">
              <a:spcAft>
                <a:spcPts val="800"/>
              </a:spcAft>
            </a:pPr>
            <a:r>
              <a:rPr lang="en-US" dirty="0"/>
              <a:t>                        …</a:t>
            </a:r>
          </a:p>
          <a:p>
            <a:pPr algn="just">
              <a:spcAft>
                <a:spcPts val="800"/>
              </a:spcAft>
            </a:pPr>
            <a:r>
              <a:rPr lang="en-US" dirty="0"/>
              <a:t>                         </a:t>
            </a:r>
            <a:r>
              <a:rPr lang="en-US" dirty="0" err="1"/>
              <a:t>esac</a:t>
            </a:r>
            <a:endParaRPr lang="en-US" dirty="0"/>
          </a:p>
        </p:txBody>
      </p:sp>
    </p:spTree>
    <p:extLst>
      <p:ext uri="{BB962C8B-B14F-4D97-AF65-F5344CB8AC3E}">
        <p14:creationId xmlns:p14="http://schemas.microsoft.com/office/powerpoint/2010/main" val="446093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15</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3" name="TextBox 2">
            <a:extLst>
              <a:ext uri="{FF2B5EF4-FFF2-40B4-BE49-F238E27FC236}">
                <a16:creationId xmlns:a16="http://schemas.microsoft.com/office/drawing/2014/main" id="{25FD9AE7-4E40-D94D-B9C0-4AFCBE321596}"/>
              </a:ext>
            </a:extLst>
          </p:cNvPr>
          <p:cNvSpPr txBox="1"/>
          <p:nvPr/>
        </p:nvSpPr>
        <p:spPr>
          <a:xfrm>
            <a:off x="5581151" y="1084654"/>
            <a:ext cx="6512783" cy="4544834"/>
          </a:xfrm>
          <a:prstGeom prst="rect">
            <a:avLst/>
          </a:prstGeom>
          <a:noFill/>
        </p:spPr>
        <p:txBody>
          <a:bodyPr wrap="square" rtlCol="0">
            <a:spAutoFit/>
          </a:bodyPr>
          <a:lstStyle/>
          <a:p>
            <a:pPr marL="285750" indent="-285750" algn="just">
              <a:spcAft>
                <a:spcPts val="800"/>
              </a:spcAft>
              <a:buFont typeface="Wingdings" panose="05000000000000000000" pitchFamily="2" charset="2"/>
              <a:buChar char="Ø"/>
            </a:pPr>
            <a:r>
              <a:rPr lang="en-US" dirty="0"/>
              <a:t>Until -&gt; until [ condition ]</a:t>
            </a:r>
          </a:p>
          <a:p>
            <a:pPr algn="just">
              <a:spcAft>
                <a:spcPts val="800"/>
              </a:spcAft>
            </a:pPr>
            <a:r>
              <a:rPr lang="en-US" dirty="0"/>
              <a:t>               do</a:t>
            </a:r>
          </a:p>
          <a:p>
            <a:pPr algn="just">
              <a:spcAft>
                <a:spcPts val="800"/>
              </a:spcAft>
            </a:pPr>
            <a:r>
              <a:rPr lang="en-US" dirty="0"/>
              <a:t>                     commands</a:t>
            </a:r>
          </a:p>
          <a:p>
            <a:pPr algn="just">
              <a:spcAft>
                <a:spcPts val="800"/>
              </a:spcAft>
            </a:pPr>
            <a:r>
              <a:rPr lang="en-US" dirty="0"/>
              <a:t>                done</a:t>
            </a:r>
          </a:p>
          <a:p>
            <a:pPr marL="285750" indent="-285750" algn="just">
              <a:spcAft>
                <a:spcPts val="800"/>
              </a:spcAft>
              <a:buFont typeface="Wingdings" panose="05000000000000000000" pitchFamily="2" charset="2"/>
              <a:buChar char="Ø"/>
            </a:pPr>
            <a:r>
              <a:rPr lang="en-US" dirty="0"/>
              <a:t>For -&gt; for VARIABLE in { </a:t>
            </a:r>
            <a:r>
              <a:rPr lang="en-US" u="sng" dirty="0"/>
              <a:t>Start</a:t>
            </a:r>
            <a:r>
              <a:rPr lang="en-US" dirty="0"/>
              <a:t> .. </a:t>
            </a:r>
            <a:r>
              <a:rPr lang="en-US" u="sng" dirty="0"/>
              <a:t>End</a:t>
            </a:r>
            <a:r>
              <a:rPr lang="en-US" dirty="0"/>
              <a:t> .. </a:t>
            </a:r>
            <a:r>
              <a:rPr lang="en-US" u="sng" dirty="0"/>
              <a:t>Increment</a:t>
            </a:r>
            <a:r>
              <a:rPr lang="en-US" dirty="0"/>
              <a:t> }</a:t>
            </a:r>
          </a:p>
          <a:p>
            <a:pPr algn="just">
              <a:spcAft>
                <a:spcPts val="800"/>
              </a:spcAft>
            </a:pPr>
            <a:r>
              <a:rPr lang="en-US" dirty="0"/>
              <a:t>           do</a:t>
            </a:r>
          </a:p>
          <a:p>
            <a:pPr algn="just">
              <a:spcAft>
                <a:spcPts val="800"/>
              </a:spcAft>
            </a:pPr>
            <a:r>
              <a:rPr lang="en-US" dirty="0"/>
              <a:t>                 command</a:t>
            </a:r>
          </a:p>
          <a:p>
            <a:pPr algn="just">
              <a:spcAft>
                <a:spcPts val="800"/>
              </a:spcAft>
            </a:pPr>
            <a:r>
              <a:rPr lang="en-US" dirty="0"/>
              <a:t>            done</a:t>
            </a:r>
          </a:p>
          <a:p>
            <a:pPr marL="285750" indent="-285750" algn="just">
              <a:spcAft>
                <a:spcPts val="800"/>
              </a:spcAft>
              <a:buFont typeface="Wingdings" panose="05000000000000000000" pitchFamily="2" charset="2"/>
              <a:buChar char="Ø"/>
            </a:pPr>
            <a:r>
              <a:rPr lang="en-US" dirty="0"/>
              <a:t>Select -&gt; select </a:t>
            </a:r>
            <a:r>
              <a:rPr lang="en-US" dirty="0" err="1"/>
              <a:t>varName</a:t>
            </a:r>
            <a:r>
              <a:rPr lang="en-US" dirty="0"/>
              <a:t> in list</a:t>
            </a:r>
          </a:p>
          <a:p>
            <a:pPr algn="just">
              <a:spcAft>
                <a:spcPts val="800"/>
              </a:spcAft>
            </a:pPr>
            <a:r>
              <a:rPr lang="en-US" dirty="0"/>
              <a:t>                 do</a:t>
            </a:r>
          </a:p>
          <a:p>
            <a:pPr algn="just">
              <a:spcAft>
                <a:spcPts val="800"/>
              </a:spcAft>
            </a:pPr>
            <a:r>
              <a:rPr lang="en-US" dirty="0"/>
              <a:t>                        command</a:t>
            </a:r>
          </a:p>
          <a:p>
            <a:pPr algn="just">
              <a:spcAft>
                <a:spcPts val="800"/>
              </a:spcAft>
            </a:pPr>
            <a:r>
              <a:rPr lang="en-US" dirty="0"/>
              <a:t>                  done </a:t>
            </a:r>
          </a:p>
        </p:txBody>
      </p:sp>
    </p:spTree>
    <p:extLst>
      <p:ext uri="{BB962C8B-B14F-4D97-AF65-F5344CB8AC3E}">
        <p14:creationId xmlns:p14="http://schemas.microsoft.com/office/powerpoint/2010/main" val="971673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16</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2" name="TextBox 1">
            <a:extLst>
              <a:ext uri="{FF2B5EF4-FFF2-40B4-BE49-F238E27FC236}">
                <a16:creationId xmlns:a16="http://schemas.microsoft.com/office/drawing/2014/main" id="{D11D53CB-D2DB-FA7D-054F-82CBB0DF5316}"/>
              </a:ext>
            </a:extLst>
          </p:cNvPr>
          <p:cNvSpPr txBox="1"/>
          <p:nvPr/>
        </p:nvSpPr>
        <p:spPr>
          <a:xfrm>
            <a:off x="5581152" y="1084654"/>
            <a:ext cx="748086" cy="369332"/>
          </a:xfrm>
          <a:prstGeom prst="rect">
            <a:avLst/>
          </a:prstGeom>
          <a:noFill/>
        </p:spPr>
        <p:txBody>
          <a:bodyPr wrap="square" rtlCol="0">
            <a:spAutoFit/>
          </a:bodyPr>
          <a:lstStyle/>
          <a:p>
            <a:pPr algn="just">
              <a:spcAft>
                <a:spcPts val="800"/>
              </a:spcAft>
            </a:pPr>
            <a:r>
              <a:rPr lang="en-US" dirty="0"/>
              <a:t>IFS</a:t>
            </a:r>
          </a:p>
        </p:txBody>
      </p:sp>
      <p:sp>
        <p:nvSpPr>
          <p:cNvPr id="5" name="TextBox 4">
            <a:extLst>
              <a:ext uri="{FF2B5EF4-FFF2-40B4-BE49-F238E27FC236}">
                <a16:creationId xmlns:a16="http://schemas.microsoft.com/office/drawing/2014/main" id="{88A82C12-9A79-302F-8DD6-9510A2D32A78}"/>
              </a:ext>
            </a:extLst>
          </p:cNvPr>
          <p:cNvSpPr txBox="1"/>
          <p:nvPr/>
        </p:nvSpPr>
        <p:spPr>
          <a:xfrm>
            <a:off x="5581151" y="1583600"/>
            <a:ext cx="6512783" cy="3272691"/>
          </a:xfrm>
          <a:prstGeom prst="rect">
            <a:avLst/>
          </a:prstGeom>
          <a:noFill/>
        </p:spPr>
        <p:txBody>
          <a:bodyPr wrap="square" rtlCol="0">
            <a:spAutoFit/>
          </a:bodyPr>
          <a:lstStyle/>
          <a:p>
            <a:pPr algn="just">
              <a:spcAft>
                <a:spcPts val="800"/>
              </a:spcAft>
            </a:pPr>
            <a:r>
              <a:rPr lang="en-US" dirty="0"/>
              <a:t>The shell has one environment variable, which is called the Internal Field Separator (IFS).</a:t>
            </a:r>
          </a:p>
          <a:p>
            <a:pPr algn="just">
              <a:spcAft>
                <a:spcPts val="800"/>
              </a:spcAft>
            </a:pPr>
            <a:r>
              <a:rPr lang="en-US" dirty="0"/>
              <a:t>This variable indicates how the words are separated on the command line.</a:t>
            </a:r>
          </a:p>
          <a:p>
            <a:pPr algn="just">
              <a:spcAft>
                <a:spcPts val="800"/>
              </a:spcAft>
            </a:pPr>
            <a:r>
              <a:rPr lang="en-US" dirty="0"/>
              <a:t>IFS defaults to a space, tab, and newline character, which means that, by default, fields in a string are separated by any combination of these characters.</a:t>
            </a:r>
          </a:p>
          <a:p>
            <a:pPr algn="just">
              <a:spcAft>
                <a:spcPts val="800"/>
              </a:spcAft>
            </a:pPr>
            <a:r>
              <a:rPr lang="en-US" dirty="0"/>
              <a:t>However, the IFS value can be changed to meet the specific needs of a script by using the following line:</a:t>
            </a:r>
          </a:p>
          <a:p>
            <a:pPr algn="just">
              <a:spcAft>
                <a:spcPts val="800"/>
              </a:spcAft>
            </a:pPr>
            <a:r>
              <a:rPr lang="en-US" dirty="0"/>
              <a:t>	$ IFS=“required character”</a:t>
            </a:r>
          </a:p>
        </p:txBody>
      </p:sp>
    </p:spTree>
    <p:extLst>
      <p:ext uri="{BB962C8B-B14F-4D97-AF65-F5344CB8AC3E}">
        <p14:creationId xmlns:p14="http://schemas.microsoft.com/office/powerpoint/2010/main" val="3785934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17</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2" name="TextBox 1">
            <a:extLst>
              <a:ext uri="{FF2B5EF4-FFF2-40B4-BE49-F238E27FC236}">
                <a16:creationId xmlns:a16="http://schemas.microsoft.com/office/drawing/2014/main" id="{D11D53CB-D2DB-FA7D-054F-82CBB0DF5316}"/>
              </a:ext>
            </a:extLst>
          </p:cNvPr>
          <p:cNvSpPr txBox="1"/>
          <p:nvPr/>
        </p:nvSpPr>
        <p:spPr>
          <a:xfrm>
            <a:off x="5581152" y="1084654"/>
            <a:ext cx="6210632" cy="369332"/>
          </a:xfrm>
          <a:prstGeom prst="rect">
            <a:avLst/>
          </a:prstGeom>
          <a:noFill/>
        </p:spPr>
        <p:txBody>
          <a:bodyPr wrap="square" rtlCol="0">
            <a:spAutoFit/>
          </a:bodyPr>
          <a:lstStyle/>
          <a:p>
            <a:pPr algn="just">
              <a:spcAft>
                <a:spcPts val="800"/>
              </a:spcAft>
            </a:pPr>
            <a:r>
              <a:rPr lang="en-US" dirty="0"/>
              <a:t>Signals and Traps</a:t>
            </a:r>
          </a:p>
        </p:txBody>
      </p:sp>
      <p:sp>
        <p:nvSpPr>
          <p:cNvPr id="5" name="TextBox 4">
            <a:extLst>
              <a:ext uri="{FF2B5EF4-FFF2-40B4-BE49-F238E27FC236}">
                <a16:creationId xmlns:a16="http://schemas.microsoft.com/office/drawing/2014/main" id="{88A82C12-9A79-302F-8DD6-9510A2D32A78}"/>
              </a:ext>
            </a:extLst>
          </p:cNvPr>
          <p:cNvSpPr txBox="1"/>
          <p:nvPr/>
        </p:nvSpPr>
        <p:spPr>
          <a:xfrm>
            <a:off x="5581151" y="1583600"/>
            <a:ext cx="6512783" cy="2236510"/>
          </a:xfrm>
          <a:prstGeom prst="rect">
            <a:avLst/>
          </a:prstGeom>
          <a:noFill/>
        </p:spPr>
        <p:txBody>
          <a:bodyPr wrap="square" rtlCol="0">
            <a:spAutoFit/>
          </a:bodyPr>
          <a:lstStyle/>
          <a:p>
            <a:pPr algn="just">
              <a:spcAft>
                <a:spcPts val="800"/>
              </a:spcAft>
            </a:pPr>
            <a:r>
              <a:rPr lang="en-US" dirty="0"/>
              <a:t>The trap command in Bash executes specific code in response to the signal given to the program. It traps the signal received by the program from the OS or the user and then executes the specific code provided by the programmer. It acts like a trigger in response to a signal.</a:t>
            </a:r>
          </a:p>
          <a:p>
            <a:pPr algn="just">
              <a:spcAft>
                <a:spcPts val="800"/>
              </a:spcAft>
            </a:pPr>
            <a:endParaRPr lang="en-US" dirty="0"/>
          </a:p>
          <a:p>
            <a:pPr algn="just">
              <a:spcAft>
                <a:spcPts val="800"/>
              </a:spcAft>
            </a:pPr>
            <a:r>
              <a:rPr lang="en-US" dirty="0"/>
              <a:t>Commonly used Signals:</a:t>
            </a:r>
          </a:p>
        </p:txBody>
      </p:sp>
      <p:graphicFrame>
        <p:nvGraphicFramePr>
          <p:cNvPr id="3" name="Table 2">
            <a:extLst>
              <a:ext uri="{FF2B5EF4-FFF2-40B4-BE49-F238E27FC236}">
                <a16:creationId xmlns:a16="http://schemas.microsoft.com/office/drawing/2014/main" id="{B3E0E220-41DB-6556-0429-2B7EFA687FA2}"/>
              </a:ext>
            </a:extLst>
          </p:cNvPr>
          <p:cNvGraphicFramePr>
            <a:graphicFrameLocks noGrp="1"/>
          </p:cNvGraphicFramePr>
          <p:nvPr>
            <p:extLst>
              <p:ext uri="{D42A27DB-BD31-4B8C-83A1-F6EECF244321}">
                <p14:modId xmlns:p14="http://schemas.microsoft.com/office/powerpoint/2010/main" val="1670661464"/>
              </p:ext>
            </p:extLst>
          </p:nvPr>
        </p:nvGraphicFramePr>
        <p:xfrm>
          <a:off x="5895228" y="3833529"/>
          <a:ext cx="5582479" cy="2766060"/>
        </p:xfrm>
        <a:graphic>
          <a:graphicData uri="http://schemas.openxmlformats.org/drawingml/2006/table">
            <a:tbl>
              <a:tblPr/>
              <a:tblGrid>
                <a:gridCol w="2029993">
                  <a:extLst>
                    <a:ext uri="{9D8B030D-6E8A-4147-A177-3AD203B41FA5}">
                      <a16:colId xmlns:a16="http://schemas.microsoft.com/office/drawing/2014/main" val="726525307"/>
                    </a:ext>
                  </a:extLst>
                </a:gridCol>
                <a:gridCol w="3552486">
                  <a:extLst>
                    <a:ext uri="{9D8B030D-6E8A-4147-A177-3AD203B41FA5}">
                      <a16:colId xmlns:a16="http://schemas.microsoft.com/office/drawing/2014/main" val="2023927426"/>
                    </a:ext>
                  </a:extLst>
                </a:gridCol>
              </a:tblGrid>
              <a:tr h="0">
                <a:tc>
                  <a:txBody>
                    <a:bodyPr/>
                    <a:lstStyle/>
                    <a:p>
                      <a:pPr algn="ctr" fontAlgn="base"/>
                      <a:r>
                        <a:rPr lang="en-IN" sz="1400" b="1">
                          <a:effectLst/>
                        </a:rPr>
                        <a:t>Signal</a:t>
                      </a:r>
                    </a:p>
                  </a:txBody>
                  <a:tcPr marL="38100" marR="38100" marT="76200" marB="7620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IN" sz="1400" b="1">
                          <a:effectLst/>
                        </a:rPr>
                        <a:t>Description</a:t>
                      </a:r>
                    </a:p>
                  </a:txBody>
                  <a:tcPr marL="76200" marR="76200" marT="76200" marB="7620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928933844"/>
                  </a:ext>
                </a:extLst>
              </a:tr>
              <a:tr h="0">
                <a:tc>
                  <a:txBody>
                    <a:bodyPr/>
                    <a:lstStyle/>
                    <a:p>
                      <a:pPr algn="ctr" fontAlgn="base"/>
                      <a:r>
                        <a:rPr lang="en-IN" b="1">
                          <a:effectLst/>
                        </a:rPr>
                        <a:t>SIGINT (2)</a:t>
                      </a:r>
                    </a:p>
                  </a:txBody>
                  <a:tcPr marL="38100" marR="38100" marT="49911" marB="49911"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250" b="0">
                          <a:effectLst/>
                        </a:rPr>
                        <a:t>Interrupt signal, typically sent when pressing Ctrl+C.</a:t>
                      </a:r>
                    </a:p>
                  </a:txBody>
                  <a:tcPr marL="76200" marR="76200" marT="106680" marB="10668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254001649"/>
                  </a:ext>
                </a:extLst>
              </a:tr>
              <a:tr h="0">
                <a:tc>
                  <a:txBody>
                    <a:bodyPr/>
                    <a:lstStyle/>
                    <a:p>
                      <a:pPr algn="ctr" fontAlgn="base"/>
                      <a:r>
                        <a:rPr lang="en-IN" b="1">
                          <a:effectLst/>
                        </a:rPr>
                        <a:t>SIGTERM (15)</a:t>
                      </a:r>
                    </a:p>
                  </a:txBody>
                  <a:tcPr marL="38100" marR="38100" marT="49911" marB="49911"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250" b="0">
                          <a:effectLst/>
                        </a:rPr>
                        <a:t>Termination signal, often used for stopping processes gracefully.</a:t>
                      </a:r>
                    </a:p>
                  </a:txBody>
                  <a:tcPr marL="76200" marR="76200" marT="106680" marB="10668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3869388100"/>
                  </a:ext>
                </a:extLst>
              </a:tr>
              <a:tr h="0">
                <a:tc>
                  <a:txBody>
                    <a:bodyPr/>
                    <a:lstStyle/>
                    <a:p>
                      <a:pPr algn="ctr" fontAlgn="base"/>
                      <a:r>
                        <a:rPr lang="en-IN" b="1" dirty="0">
                          <a:effectLst/>
                        </a:rPr>
                        <a:t>SIGKILL (9)</a:t>
                      </a:r>
                    </a:p>
                  </a:txBody>
                  <a:tcPr marL="38100" marR="38100" marT="49911" marB="49911"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250" b="0" dirty="0">
                          <a:effectLst/>
                        </a:rPr>
                        <a:t>Kill signal that forcefully terminates a process (cannot be trapped).</a:t>
                      </a:r>
                    </a:p>
                  </a:txBody>
                  <a:tcPr marL="76200" marR="76200" marT="106680" marB="10668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311030112"/>
                  </a:ext>
                </a:extLst>
              </a:tr>
              <a:tr h="0">
                <a:tc>
                  <a:txBody>
                    <a:bodyPr/>
                    <a:lstStyle/>
                    <a:p>
                      <a:pPr algn="ctr" fontAlgn="base"/>
                      <a:r>
                        <a:rPr lang="en-IN" b="1">
                          <a:effectLst/>
                        </a:rPr>
                        <a:t>SIGTSTP (20)</a:t>
                      </a:r>
                    </a:p>
                  </a:txBody>
                  <a:tcPr marL="38100" marR="38100" marT="49911" marB="49911"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250" b="0">
                          <a:effectLst/>
                        </a:rPr>
                        <a:t>Stop signal, sent by pressing Ctrl+Z.</a:t>
                      </a:r>
                    </a:p>
                  </a:txBody>
                  <a:tcPr marL="76200" marR="76200" marT="106680" marB="10668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329547408"/>
                  </a:ext>
                </a:extLst>
              </a:tr>
              <a:tr h="0">
                <a:tc>
                  <a:txBody>
                    <a:bodyPr/>
                    <a:lstStyle/>
                    <a:p>
                      <a:pPr algn="ctr" fontAlgn="base"/>
                      <a:r>
                        <a:rPr lang="en-IN" b="1">
                          <a:effectLst/>
                        </a:rPr>
                        <a:t>EXIT (0)</a:t>
                      </a:r>
                    </a:p>
                  </a:txBody>
                  <a:tcPr marL="38100" marR="38100" marT="49911" marB="49911"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250" b="0" dirty="0">
                          <a:effectLst/>
                        </a:rPr>
                        <a:t>A pseudo-signal received when the script exits.</a:t>
                      </a:r>
                    </a:p>
                  </a:txBody>
                  <a:tcPr marL="76200" marR="76200" marT="106680" marB="106680" anchor="ctr">
                    <a:lnL w="2286" cap="flat" cmpd="sng" algn="ctr">
                      <a:solidFill>
                        <a:srgbClr val="DFDFDF"/>
                      </a:solidFill>
                      <a:prstDash val="solid"/>
                      <a:round/>
                      <a:headEnd type="none" w="med" len="med"/>
                      <a:tailEnd type="none" w="med" len="med"/>
                    </a:lnL>
                    <a:lnR w="2286" cap="flat" cmpd="sng" algn="ctr">
                      <a:solidFill>
                        <a:srgbClr val="DFDFDF"/>
                      </a:solidFill>
                      <a:prstDash val="solid"/>
                      <a:round/>
                      <a:headEnd type="none" w="med" len="med"/>
                      <a:tailEnd type="none" w="med" len="med"/>
                    </a:lnR>
                    <a:lnT w="2286" cap="flat" cmpd="sng" algn="ctr">
                      <a:solidFill>
                        <a:srgbClr val="DFDFDF"/>
                      </a:solidFill>
                      <a:prstDash val="solid"/>
                      <a:round/>
                      <a:headEnd type="none" w="med" len="med"/>
                      <a:tailEnd type="none" w="med" len="med"/>
                    </a:lnT>
                    <a:lnB w="2286"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23761330"/>
                  </a:ext>
                </a:extLst>
              </a:tr>
            </a:tbl>
          </a:graphicData>
        </a:graphic>
      </p:graphicFrame>
    </p:spTree>
    <p:extLst>
      <p:ext uri="{BB962C8B-B14F-4D97-AF65-F5344CB8AC3E}">
        <p14:creationId xmlns:p14="http://schemas.microsoft.com/office/powerpoint/2010/main" val="1657386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18</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Blurred financial stock market data and graph">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154" r="23154"/>
          <a:stretch/>
        </p:blipFill>
        <p:spPr>
          <a:xfrm>
            <a:off x="0" y="0"/>
            <a:ext cx="5416550" cy="6846888"/>
          </a:xfrm>
          <a:noFill/>
        </p:spPr>
      </p:pic>
      <p:sp>
        <p:nvSpPr>
          <p:cNvPr id="2" name="TextBox 1">
            <a:extLst>
              <a:ext uri="{FF2B5EF4-FFF2-40B4-BE49-F238E27FC236}">
                <a16:creationId xmlns:a16="http://schemas.microsoft.com/office/drawing/2014/main" id="{D11D53CB-D2DB-FA7D-054F-82CBB0DF5316}"/>
              </a:ext>
            </a:extLst>
          </p:cNvPr>
          <p:cNvSpPr txBox="1"/>
          <p:nvPr/>
        </p:nvSpPr>
        <p:spPr>
          <a:xfrm>
            <a:off x="5581152" y="955040"/>
            <a:ext cx="6210632" cy="369332"/>
          </a:xfrm>
          <a:prstGeom prst="rect">
            <a:avLst/>
          </a:prstGeom>
          <a:noFill/>
        </p:spPr>
        <p:txBody>
          <a:bodyPr wrap="square" rtlCol="0">
            <a:spAutoFit/>
          </a:bodyPr>
          <a:lstStyle/>
          <a:p>
            <a:pPr algn="just">
              <a:spcAft>
                <a:spcPts val="800"/>
              </a:spcAft>
            </a:pPr>
            <a:r>
              <a:rPr lang="en-US" dirty="0"/>
              <a:t>Signals and Traps</a:t>
            </a:r>
          </a:p>
        </p:txBody>
      </p:sp>
      <p:sp>
        <p:nvSpPr>
          <p:cNvPr id="5" name="TextBox 4">
            <a:extLst>
              <a:ext uri="{FF2B5EF4-FFF2-40B4-BE49-F238E27FC236}">
                <a16:creationId xmlns:a16="http://schemas.microsoft.com/office/drawing/2014/main" id="{88A82C12-9A79-302F-8DD6-9510A2D32A78}"/>
              </a:ext>
            </a:extLst>
          </p:cNvPr>
          <p:cNvSpPr txBox="1"/>
          <p:nvPr/>
        </p:nvSpPr>
        <p:spPr>
          <a:xfrm>
            <a:off x="5581151" y="1453986"/>
            <a:ext cx="6512783" cy="1887696"/>
          </a:xfrm>
          <a:prstGeom prst="rect">
            <a:avLst/>
          </a:prstGeom>
          <a:noFill/>
        </p:spPr>
        <p:txBody>
          <a:bodyPr wrap="square" rtlCol="0">
            <a:spAutoFit/>
          </a:bodyPr>
          <a:lstStyle/>
          <a:p>
            <a:pPr marL="285750" indent="-285750" algn="just">
              <a:spcAft>
                <a:spcPts val="800"/>
              </a:spcAft>
              <a:buFont typeface="Wingdings" panose="05000000000000000000" pitchFamily="2" charset="2"/>
              <a:buChar char="Ø"/>
            </a:pPr>
            <a:r>
              <a:rPr lang="en-US" dirty="0" err="1"/>
              <a:t>Ctrl+c</a:t>
            </a:r>
            <a:r>
              <a:rPr lang="en-US" dirty="0"/>
              <a:t> is for SIGINT signal</a:t>
            </a:r>
          </a:p>
          <a:p>
            <a:pPr marL="285750" indent="-285750" algn="just">
              <a:spcAft>
                <a:spcPts val="800"/>
              </a:spcAft>
              <a:buFont typeface="Wingdings" panose="05000000000000000000" pitchFamily="2" charset="2"/>
              <a:buChar char="Ø"/>
            </a:pPr>
            <a:r>
              <a:rPr lang="en-US" dirty="0" err="1"/>
              <a:t>Ctrl+z</a:t>
            </a:r>
            <a:r>
              <a:rPr lang="en-US" dirty="0"/>
              <a:t> is for suspending the signal</a:t>
            </a:r>
          </a:p>
          <a:p>
            <a:pPr marL="285750" indent="-285750" algn="just">
              <a:spcAft>
                <a:spcPts val="800"/>
              </a:spcAft>
              <a:buFont typeface="Wingdings" panose="05000000000000000000" pitchFamily="2" charset="2"/>
              <a:buChar char="Ø"/>
            </a:pPr>
            <a:r>
              <a:rPr lang="en-US" dirty="0"/>
              <a:t>Traps cannot stop SIGKILL and SIGSTOP</a:t>
            </a:r>
          </a:p>
          <a:p>
            <a:pPr marL="285750" indent="-285750" algn="just">
              <a:spcAft>
                <a:spcPts val="800"/>
              </a:spcAft>
              <a:buFont typeface="Wingdings" panose="05000000000000000000" pitchFamily="2" charset="2"/>
              <a:buChar char="Ø"/>
            </a:pPr>
            <a:r>
              <a:rPr lang="en-US" dirty="0"/>
              <a:t>We can use kill function also to kill an operation</a:t>
            </a:r>
          </a:p>
          <a:p>
            <a:pPr marL="285750" indent="-285750" algn="just">
              <a:spcAft>
                <a:spcPts val="800"/>
              </a:spcAft>
              <a:buFont typeface="Wingdings" panose="05000000000000000000" pitchFamily="2" charset="2"/>
              <a:buChar char="Ø"/>
            </a:pPr>
            <a:endParaRPr lang="en-US" dirty="0"/>
          </a:p>
        </p:txBody>
      </p:sp>
      <p:pic>
        <p:nvPicPr>
          <p:cNvPr id="9" name="Picture 8">
            <a:extLst>
              <a:ext uri="{FF2B5EF4-FFF2-40B4-BE49-F238E27FC236}">
                <a16:creationId xmlns:a16="http://schemas.microsoft.com/office/drawing/2014/main" id="{E5CC7A3F-347E-4CEC-7BAC-44C412C36194}"/>
              </a:ext>
            </a:extLst>
          </p:cNvPr>
          <p:cNvPicPr>
            <a:picLocks noChangeAspect="1"/>
          </p:cNvPicPr>
          <p:nvPr/>
        </p:nvPicPr>
        <p:blipFill>
          <a:blip r:embed="rId4"/>
          <a:srcRect l="5682" t="8493" r="58696" b="46511"/>
          <a:stretch/>
        </p:blipFill>
        <p:spPr>
          <a:xfrm>
            <a:off x="5472597" y="3028647"/>
            <a:ext cx="3213871" cy="2537266"/>
          </a:xfrm>
          <a:prstGeom prst="rect">
            <a:avLst/>
          </a:prstGeom>
        </p:spPr>
      </p:pic>
      <p:pic>
        <p:nvPicPr>
          <p:cNvPr id="11" name="Picture 10">
            <a:extLst>
              <a:ext uri="{FF2B5EF4-FFF2-40B4-BE49-F238E27FC236}">
                <a16:creationId xmlns:a16="http://schemas.microsoft.com/office/drawing/2014/main" id="{660E4E3C-B66B-3638-4E4D-12DD40974272}"/>
              </a:ext>
            </a:extLst>
          </p:cNvPr>
          <p:cNvPicPr>
            <a:picLocks noChangeAspect="1"/>
          </p:cNvPicPr>
          <p:nvPr/>
        </p:nvPicPr>
        <p:blipFill>
          <a:blip r:embed="rId5"/>
          <a:srcRect l="4949" t="9420" r="55278" b="47294"/>
          <a:stretch/>
        </p:blipFill>
        <p:spPr>
          <a:xfrm>
            <a:off x="8742515" y="3943001"/>
            <a:ext cx="3351419" cy="2423057"/>
          </a:xfrm>
          <a:prstGeom prst="rect">
            <a:avLst/>
          </a:prstGeom>
        </p:spPr>
      </p:pic>
    </p:spTree>
    <p:extLst>
      <p:ext uri="{BB962C8B-B14F-4D97-AF65-F5344CB8AC3E}">
        <p14:creationId xmlns:p14="http://schemas.microsoft.com/office/powerpoint/2010/main" val="1137215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667001" y="-2666999"/>
            <a:ext cx="6858000" cy="12192000"/>
          </a:xfrm>
          <a:prstGeom prst="rect">
            <a:avLst/>
          </a:prstGeom>
          <a:noFill/>
        </p:spPr>
      </p:pic>
      <p:sp>
        <p:nvSpPr>
          <p:cNvPr id="6" name="Title 5">
            <a:extLst>
              <a:ext uri="{FF2B5EF4-FFF2-40B4-BE49-F238E27FC236}">
                <a16:creationId xmlns:a16="http://schemas.microsoft.com/office/drawing/2014/main" id="{4F7706BE-EF2E-459C-8778-01DDD354C634}"/>
              </a:ext>
            </a:extLst>
          </p:cNvPr>
          <p:cNvSpPr>
            <a:spLocks noGrp="1"/>
          </p:cNvSpPr>
          <p:nvPr>
            <p:ph type="title" idx="4294967295"/>
          </p:nvPr>
        </p:nvSpPr>
        <p:spPr>
          <a:xfrm>
            <a:off x="702365" y="2535537"/>
            <a:ext cx="10787270" cy="1786925"/>
          </a:xfrm>
        </p:spPr>
        <p:txBody>
          <a:bodyPr>
            <a:noAutofit/>
          </a:bodyPr>
          <a:lstStyle/>
          <a:p>
            <a:r>
              <a:rPr lang="en-US" sz="11500" spc="3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0D578FD7-919B-8E68-2738-11081F20C848}"/>
              </a:ext>
            </a:extLst>
          </p:cNvPr>
          <p:cNvSpPr>
            <a:spLocks noGrp="1"/>
          </p:cNvSpPr>
          <p:nvPr>
            <p:ph type="title"/>
          </p:nvPr>
        </p:nvSpPr>
        <p:spPr>
          <a:xfrm>
            <a:off x="7068819" y="642927"/>
            <a:ext cx="4846320" cy="1435947"/>
          </a:xfrm>
        </p:spPr>
        <p:txBody>
          <a:bodyPr/>
          <a:lstStyle/>
          <a:p>
            <a:r>
              <a:rPr lang="en-US" dirty="0"/>
              <a:t>Agenda</a:t>
            </a:r>
          </a:p>
        </p:txBody>
      </p:sp>
      <p:pic>
        <p:nvPicPr>
          <p:cNvPr id="13" name="Picture Placeholder 7" descr="group of people at a conference table">
            <a:extLst>
              <a:ext uri="{FF2B5EF4-FFF2-40B4-BE49-F238E27FC236}">
                <a16:creationId xmlns:a16="http://schemas.microsoft.com/office/drawing/2014/main" id="{B0362020-F05A-8415-34FE-47C64D45A6B3}"/>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a:xfrm>
            <a:off x="0" y="0"/>
            <a:ext cx="6096000" cy="6858000"/>
          </a:xfrm>
        </p:spPr>
      </p:pic>
      <p:sp>
        <p:nvSpPr>
          <p:cNvPr id="14" name="Text Placeholder 5">
            <a:extLst>
              <a:ext uri="{FF2B5EF4-FFF2-40B4-BE49-F238E27FC236}">
                <a16:creationId xmlns:a16="http://schemas.microsoft.com/office/drawing/2014/main" id="{C7B9905B-4677-F883-D50E-C02A2878FBED}"/>
              </a:ext>
            </a:extLst>
          </p:cNvPr>
          <p:cNvSpPr>
            <a:spLocks noGrp="1"/>
          </p:cNvSpPr>
          <p:nvPr>
            <p:ph type="body" sz="quarter" idx="15"/>
          </p:nvPr>
        </p:nvSpPr>
        <p:spPr>
          <a:xfrm>
            <a:off x="7068819" y="2698634"/>
            <a:ext cx="4114800" cy="2320406"/>
          </a:xfrm>
        </p:spPr>
        <p:txBody>
          <a:bodyPr/>
          <a:lstStyle/>
          <a:p>
            <a:pPr marL="342900" indent="-342900">
              <a:buFont typeface="Wingdings" panose="05000000000000000000" pitchFamily="2" charset="2"/>
              <a:buChar char="q"/>
            </a:pPr>
            <a:r>
              <a:rPr lang="en-US" sz="2000" spc="0" dirty="0"/>
              <a:t>Introduction</a:t>
            </a:r>
          </a:p>
          <a:p>
            <a:pPr marL="342900" indent="-342900">
              <a:buFont typeface="Wingdings" panose="05000000000000000000" pitchFamily="2" charset="2"/>
              <a:buChar char="q"/>
            </a:pPr>
            <a:r>
              <a:rPr lang="en-US" sz="2000" spc="0" dirty="0"/>
              <a:t>Additional Tools</a:t>
            </a:r>
          </a:p>
          <a:p>
            <a:pPr marL="342900" indent="-342900">
              <a:buFont typeface="Wingdings" panose="05000000000000000000" pitchFamily="2" charset="2"/>
              <a:buChar char="q"/>
            </a:pPr>
            <a:r>
              <a:rPr lang="en-US" sz="2000" spc="0" dirty="0"/>
              <a:t>Shell Scripting</a:t>
            </a:r>
          </a:p>
          <a:p>
            <a:pPr marL="342900" indent="-342900">
              <a:buFont typeface="Wingdings" panose="05000000000000000000" pitchFamily="2" charset="2"/>
              <a:buChar char="q"/>
            </a:pPr>
            <a:r>
              <a:rPr lang="en-US" sz="2000" spc="0" dirty="0"/>
              <a:t>Getting started with Shell Scripting</a:t>
            </a:r>
          </a:p>
          <a:p>
            <a:endParaRPr lang="en-US" dirty="0"/>
          </a:p>
        </p:txBody>
      </p:sp>
      <p:sp>
        <p:nvSpPr>
          <p:cNvPr id="15" name="Slide Number Placeholder 6">
            <a:extLst>
              <a:ext uri="{FF2B5EF4-FFF2-40B4-BE49-F238E27FC236}">
                <a16:creationId xmlns:a16="http://schemas.microsoft.com/office/drawing/2014/main" id="{07851C32-A650-3DCC-A5C9-5EEABDC65776}"/>
              </a:ext>
            </a:extLst>
          </p:cNvPr>
          <p:cNvSpPr>
            <a:spLocks noGrp="1"/>
          </p:cNvSpPr>
          <p:nvPr>
            <p:ph type="sldNum" sz="quarter" idx="12"/>
          </p:nvPr>
        </p:nvSpPr>
        <p:spPr>
          <a:xfrm>
            <a:off x="11549269" y="6468303"/>
            <a:ext cx="443948" cy="365125"/>
          </a:xfrm>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table with various people working on their laptops">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3617" r="23617"/>
          <a:stretch/>
        </p:blipFill>
        <p:spPr>
          <a:noFill/>
        </p:spPr>
      </p:pic>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p:txBody>
          <a:bodyPr/>
          <a:lstStyle/>
          <a:p>
            <a:fld id="{8C2E478F-E849-4A8C-AF1F-CBCC78A7CBFA}" type="slidenum">
              <a:rPr lang="en-US" smtClean="0"/>
              <a:t>3</a:t>
            </a:fld>
            <a:endParaRPr lang="en-US" dirty="0"/>
          </a:p>
        </p:txBody>
      </p:sp>
      <p:sp>
        <p:nvSpPr>
          <p:cNvPr id="3" name="Text Placeholder 2">
            <a:extLst>
              <a:ext uri="{FF2B5EF4-FFF2-40B4-BE49-F238E27FC236}">
                <a16:creationId xmlns:a16="http://schemas.microsoft.com/office/drawing/2014/main" id="{6F51B034-8BDE-2D55-F47C-AA4F55D884FA}"/>
              </a:ext>
            </a:extLst>
          </p:cNvPr>
          <p:cNvSpPr>
            <a:spLocks noGrp="1"/>
          </p:cNvSpPr>
          <p:nvPr>
            <p:ph type="body" sz="quarter" idx="16"/>
          </p:nvPr>
        </p:nvSpPr>
        <p:spPr>
          <a:xfrm>
            <a:off x="5861033" y="1091828"/>
            <a:ext cx="4023360" cy="464871"/>
          </a:xfrm>
        </p:spPr>
        <p:txBody>
          <a:bodyPr/>
          <a:lstStyle/>
          <a:p>
            <a:r>
              <a:rPr lang="en-IN" sz="2800" spc="0" dirty="0"/>
              <a:t>What is Shell Scripting?</a:t>
            </a:r>
          </a:p>
        </p:txBody>
      </p:sp>
      <p:sp>
        <p:nvSpPr>
          <p:cNvPr id="11" name="Title 7">
            <a:extLst>
              <a:ext uri="{FF2B5EF4-FFF2-40B4-BE49-F238E27FC236}">
                <a16:creationId xmlns:a16="http://schemas.microsoft.com/office/drawing/2014/main" id="{E386ACB1-E8FC-0A63-16ED-8495E2735B35}"/>
              </a:ext>
            </a:extLst>
          </p:cNvPr>
          <p:cNvSpPr>
            <a:spLocks noGrp="1"/>
          </p:cNvSpPr>
          <p:nvPr>
            <p:ph type="title"/>
          </p:nvPr>
        </p:nvSpPr>
        <p:spPr>
          <a:xfrm>
            <a:off x="5851772" y="245616"/>
            <a:ext cx="3466746" cy="542308"/>
          </a:xfrm>
        </p:spPr>
        <p:txBody>
          <a:bodyPr/>
          <a:lstStyle/>
          <a:p>
            <a:pPr>
              <a:lnSpc>
                <a:spcPct val="100000"/>
              </a:lnSpc>
            </a:pPr>
            <a:r>
              <a:rPr lang="en-US" sz="4000" dirty="0">
                <a:cs typeface="Arial" panose="020B0604020202020204" pitchFamily="34" charset="0"/>
              </a:rPr>
              <a:t>Introduction</a:t>
            </a:r>
            <a:endParaRPr lang="en-US" sz="4000" spc="0" dirty="0">
              <a:cs typeface="Arial" panose="020B0604020202020204" pitchFamily="34" charset="0"/>
            </a:endParaRPr>
          </a:p>
        </p:txBody>
      </p:sp>
      <p:sp>
        <p:nvSpPr>
          <p:cNvPr id="14" name="TextBox 13">
            <a:extLst>
              <a:ext uri="{FF2B5EF4-FFF2-40B4-BE49-F238E27FC236}">
                <a16:creationId xmlns:a16="http://schemas.microsoft.com/office/drawing/2014/main" id="{C54D2E08-E16D-20C8-DCE7-1B5990B02D30}"/>
              </a:ext>
            </a:extLst>
          </p:cNvPr>
          <p:cNvSpPr txBox="1"/>
          <p:nvPr/>
        </p:nvSpPr>
        <p:spPr>
          <a:xfrm>
            <a:off x="5851773" y="1692177"/>
            <a:ext cx="5942235" cy="1477328"/>
          </a:xfrm>
          <a:prstGeom prst="rect">
            <a:avLst/>
          </a:prstGeom>
          <a:noFill/>
        </p:spPr>
        <p:txBody>
          <a:bodyPr wrap="square" rtlCol="0">
            <a:spAutoFit/>
          </a:bodyPr>
          <a:lstStyle/>
          <a:p>
            <a:pPr algn="just"/>
            <a:r>
              <a:rPr lang="en-US" dirty="0"/>
              <a:t>A shell script is a computer program designed to be run by the Unix/Linux shell.</a:t>
            </a:r>
          </a:p>
          <a:p>
            <a:pPr algn="just"/>
            <a:r>
              <a:rPr lang="en-US" dirty="0"/>
              <a:t>A shell is a command-line interpreter and typical operations performed by shell scripts include file manipulation, program execution, and printing text.</a:t>
            </a:r>
          </a:p>
        </p:txBody>
      </p:sp>
      <p:sp>
        <p:nvSpPr>
          <p:cNvPr id="15" name="TextBox 14">
            <a:extLst>
              <a:ext uri="{FF2B5EF4-FFF2-40B4-BE49-F238E27FC236}">
                <a16:creationId xmlns:a16="http://schemas.microsoft.com/office/drawing/2014/main" id="{5D2E6729-7771-4DDF-5CBA-A9C012E32E3D}"/>
              </a:ext>
            </a:extLst>
          </p:cNvPr>
          <p:cNvSpPr txBox="1"/>
          <p:nvPr/>
        </p:nvSpPr>
        <p:spPr>
          <a:xfrm>
            <a:off x="5851772" y="4073672"/>
            <a:ext cx="5942235" cy="2308324"/>
          </a:xfrm>
          <a:prstGeom prst="rect">
            <a:avLst/>
          </a:prstGeom>
          <a:noFill/>
        </p:spPr>
        <p:txBody>
          <a:bodyPr wrap="square" rtlCol="0">
            <a:spAutoFit/>
          </a:bodyPr>
          <a:lstStyle/>
          <a:p>
            <a:pPr marL="285750" indent="-285750" algn="just">
              <a:buFont typeface="Wingdings" panose="05000000000000000000" pitchFamily="2" charset="2"/>
              <a:buChar char="Ø"/>
            </a:pPr>
            <a:r>
              <a:rPr lang="en-US" b="1" dirty="0"/>
              <a:t>Task Automation </a:t>
            </a:r>
            <a:r>
              <a:rPr lang="en-US" dirty="0"/>
              <a:t>– It can be used to automate repetitive tasks like regular backups and software installation tasks. </a:t>
            </a:r>
          </a:p>
          <a:p>
            <a:pPr marL="285750" indent="-285750" algn="just">
              <a:buFont typeface="Wingdings" panose="05000000000000000000" pitchFamily="2" charset="2"/>
              <a:buChar char="Ø"/>
            </a:pPr>
            <a:r>
              <a:rPr lang="en-US" b="1" dirty="0"/>
              <a:t>Customization</a:t>
            </a:r>
            <a:r>
              <a:rPr lang="en-US" dirty="0"/>
              <a:t> – One can use shell scripts to design its command line environment and easily perform its task as per needs. File</a:t>
            </a:r>
          </a:p>
          <a:p>
            <a:pPr marL="285750" indent="-285750" algn="just">
              <a:buFont typeface="Wingdings" panose="05000000000000000000" pitchFamily="2" charset="2"/>
              <a:buChar char="Ø"/>
            </a:pPr>
            <a:r>
              <a:rPr lang="en-US" b="1" dirty="0"/>
              <a:t>Management</a:t>
            </a:r>
            <a:r>
              <a:rPr lang="en-US" dirty="0"/>
              <a:t> – The shell scripts can also be used to manage and manipulate files and directories, such as moving, copying, renaming, or deleting files.</a:t>
            </a:r>
          </a:p>
        </p:txBody>
      </p:sp>
      <p:sp>
        <p:nvSpPr>
          <p:cNvPr id="16" name="Text Placeholder 2">
            <a:extLst>
              <a:ext uri="{FF2B5EF4-FFF2-40B4-BE49-F238E27FC236}">
                <a16:creationId xmlns:a16="http://schemas.microsoft.com/office/drawing/2014/main" id="{D87560A9-F303-6C3B-483C-BD33AAC4C01B}"/>
              </a:ext>
            </a:extLst>
          </p:cNvPr>
          <p:cNvSpPr txBox="1">
            <a:spLocks/>
          </p:cNvSpPr>
          <p:nvPr/>
        </p:nvSpPr>
        <p:spPr>
          <a:xfrm>
            <a:off x="5861033" y="3473409"/>
            <a:ext cx="4023360" cy="464871"/>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w="12700" cap="flat" cmpd="sng" algn="ctr">
            <a:noFill/>
            <a:prstDash val="solid"/>
            <a:miter lim="800000"/>
          </a:ln>
          <a:effectLst/>
        </p:spPr>
        <p:txBody>
          <a:bodyPr vert="horz" lIns="91440" tIns="45720" rIns="91440" bIns="45720" rtlCol="0" anchor="ctr">
            <a:noAutofit/>
          </a:bodyPr>
          <a:lstStyle>
            <a:lvl1pPr marL="0" indent="0" algn="ctr" defTabSz="914400" rtl="0" eaLnBrk="1" latinLnBrk="0" hangingPunct="1">
              <a:lnSpc>
                <a:spcPct val="100000"/>
              </a:lnSpc>
              <a:spcBef>
                <a:spcPts val="0"/>
              </a:spcBef>
              <a:buFont typeface="Arial" panose="020B0604020202020204" pitchFamily="34" charset="0"/>
              <a:buNone/>
              <a:defRPr lang="en-US" sz="1400" kern="1200" spc="300" baseline="0" dirty="0">
                <a:solidFill>
                  <a:schemeClr val="lt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lt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lt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lt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r>
              <a:rPr lang="en-IN" sz="2800" spc="0" dirty="0"/>
              <a:t>Uses of Shell Scripting</a:t>
            </a:r>
          </a:p>
        </p:txBody>
      </p:sp>
    </p:spTree>
    <p:extLst>
      <p:ext uri="{BB962C8B-B14F-4D97-AF65-F5344CB8AC3E}">
        <p14:creationId xmlns:p14="http://schemas.microsoft.com/office/powerpoint/2010/main" val="1325373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5874026" y="1121134"/>
            <a:ext cx="5897217" cy="1636095"/>
          </a:xfrm>
        </p:spPr>
        <p:txBody>
          <a:bodyPr>
            <a:normAutofit fontScale="90000"/>
          </a:bodyPr>
          <a:lstStyle/>
          <a:p>
            <a:r>
              <a:rPr lang="en-US" dirty="0"/>
              <a:t>Shell Scripting</a:t>
            </a:r>
            <a:br>
              <a:rPr lang="en-US" dirty="0"/>
            </a:br>
            <a:r>
              <a:rPr lang="en-US" dirty="0"/>
              <a:t>Introduction</a:t>
            </a:r>
          </a:p>
        </p:txBody>
      </p:sp>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370" r="20370"/>
          <a:stretch/>
        </p:blipFill>
        <p:spPr/>
      </p:pic>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5987994" y="3063875"/>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2944765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692691" y="274320"/>
            <a:ext cx="3319229" cy="690880"/>
          </a:xfrm>
        </p:spPr>
        <p:txBody>
          <a:bodyPr/>
          <a:lstStyle/>
          <a:p>
            <a:pPr>
              <a:lnSpc>
                <a:spcPct val="100000"/>
              </a:lnSpc>
              <a:spcBef>
                <a:spcPts val="0"/>
              </a:spcBef>
              <a:spcAft>
                <a:spcPts val="1500"/>
              </a:spcAft>
            </a:pPr>
            <a:r>
              <a:rPr lang="en-IN" sz="4000" dirty="0"/>
              <a:t>Initialization</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8" name="TextBox 7">
            <a:extLst>
              <a:ext uri="{FF2B5EF4-FFF2-40B4-BE49-F238E27FC236}">
                <a16:creationId xmlns:a16="http://schemas.microsoft.com/office/drawing/2014/main" id="{FB1AC5FE-AC90-91A5-2618-F937F6277FF3}"/>
              </a:ext>
            </a:extLst>
          </p:cNvPr>
          <p:cNvSpPr txBox="1"/>
          <p:nvPr/>
        </p:nvSpPr>
        <p:spPr>
          <a:xfrm>
            <a:off x="5692692" y="1178560"/>
            <a:ext cx="3430986" cy="646331"/>
          </a:xfrm>
          <a:prstGeom prst="rect">
            <a:avLst/>
          </a:prstGeom>
          <a:noFill/>
        </p:spPr>
        <p:txBody>
          <a:bodyPr wrap="square" rtlCol="0">
            <a:spAutoFit/>
          </a:bodyPr>
          <a:lstStyle/>
          <a:p>
            <a:r>
              <a:rPr lang="en-IN" u="sng" dirty="0"/>
              <a:t>Step 1</a:t>
            </a:r>
            <a:br>
              <a:rPr lang="en-IN" dirty="0"/>
            </a:br>
            <a:r>
              <a:rPr lang="en-IN" dirty="0"/>
              <a:t>Create a file with .</a:t>
            </a:r>
            <a:r>
              <a:rPr lang="en-IN" dirty="0" err="1"/>
              <a:t>sh</a:t>
            </a:r>
            <a:r>
              <a:rPr lang="en-IN" dirty="0"/>
              <a:t> extension.</a:t>
            </a:r>
          </a:p>
        </p:txBody>
      </p:sp>
      <p:sp>
        <p:nvSpPr>
          <p:cNvPr id="9" name="TextBox 8">
            <a:extLst>
              <a:ext uri="{FF2B5EF4-FFF2-40B4-BE49-F238E27FC236}">
                <a16:creationId xmlns:a16="http://schemas.microsoft.com/office/drawing/2014/main" id="{88BC4791-E6C8-B003-99AD-0EA6A99C9D98}"/>
              </a:ext>
            </a:extLst>
          </p:cNvPr>
          <p:cNvSpPr txBox="1"/>
          <p:nvPr/>
        </p:nvSpPr>
        <p:spPr>
          <a:xfrm>
            <a:off x="8903832" y="1824891"/>
            <a:ext cx="3209340" cy="923330"/>
          </a:xfrm>
          <a:prstGeom prst="rect">
            <a:avLst/>
          </a:prstGeom>
          <a:noFill/>
        </p:spPr>
        <p:txBody>
          <a:bodyPr wrap="none" rtlCol="0">
            <a:spAutoFit/>
          </a:bodyPr>
          <a:lstStyle/>
          <a:p>
            <a:r>
              <a:rPr lang="en-IN" u="sng" dirty="0"/>
              <a:t>Step 2</a:t>
            </a:r>
            <a:br>
              <a:rPr lang="en-IN" dirty="0"/>
            </a:br>
            <a:r>
              <a:rPr lang="en-IN" dirty="0"/>
              <a:t>Give the executable permissions</a:t>
            </a:r>
          </a:p>
          <a:p>
            <a:r>
              <a:rPr lang="en-IN" dirty="0" err="1"/>
              <a:t>chmod</a:t>
            </a:r>
            <a:r>
              <a:rPr lang="en-IN" dirty="0"/>
              <a:t> +x filename.sh</a:t>
            </a:r>
          </a:p>
        </p:txBody>
      </p:sp>
      <p:sp>
        <p:nvSpPr>
          <p:cNvPr id="10" name="TextBox 9">
            <a:extLst>
              <a:ext uri="{FF2B5EF4-FFF2-40B4-BE49-F238E27FC236}">
                <a16:creationId xmlns:a16="http://schemas.microsoft.com/office/drawing/2014/main" id="{5F0FB5AD-E3C5-B7EF-70F0-EB9C8616E104}"/>
              </a:ext>
            </a:extLst>
          </p:cNvPr>
          <p:cNvSpPr txBox="1"/>
          <p:nvPr/>
        </p:nvSpPr>
        <p:spPr>
          <a:xfrm>
            <a:off x="8948652" y="3671551"/>
            <a:ext cx="3119700" cy="1477328"/>
          </a:xfrm>
          <a:prstGeom prst="rect">
            <a:avLst/>
          </a:prstGeom>
          <a:noFill/>
        </p:spPr>
        <p:txBody>
          <a:bodyPr wrap="square" rtlCol="0">
            <a:spAutoFit/>
          </a:bodyPr>
          <a:lstStyle/>
          <a:p>
            <a:r>
              <a:rPr lang="en-IN" u="sng" dirty="0"/>
              <a:t>Step 4</a:t>
            </a:r>
            <a:br>
              <a:rPr lang="en-IN" dirty="0"/>
            </a:br>
            <a:r>
              <a:rPr lang="en-IN" dirty="0"/>
              <a:t>Create your required script using any editor like VS Code, Vim editor, nano editor, etc and save it.</a:t>
            </a:r>
          </a:p>
        </p:txBody>
      </p:sp>
      <p:sp>
        <p:nvSpPr>
          <p:cNvPr id="11" name="TextBox 10">
            <a:extLst>
              <a:ext uri="{FF2B5EF4-FFF2-40B4-BE49-F238E27FC236}">
                <a16:creationId xmlns:a16="http://schemas.microsoft.com/office/drawing/2014/main" id="{8A4A0BB8-55B2-E448-C86F-287B571C4C68}"/>
              </a:ext>
            </a:extLst>
          </p:cNvPr>
          <p:cNvSpPr txBox="1"/>
          <p:nvPr/>
        </p:nvSpPr>
        <p:spPr>
          <a:xfrm>
            <a:off x="5692693" y="5148879"/>
            <a:ext cx="3430988" cy="1200329"/>
          </a:xfrm>
          <a:prstGeom prst="rect">
            <a:avLst/>
          </a:prstGeom>
          <a:noFill/>
        </p:spPr>
        <p:txBody>
          <a:bodyPr wrap="square" rtlCol="0">
            <a:spAutoFit/>
          </a:bodyPr>
          <a:lstStyle/>
          <a:p>
            <a:r>
              <a:rPr lang="en-IN" u="sng" dirty="0"/>
              <a:t>Step 5</a:t>
            </a:r>
            <a:br>
              <a:rPr lang="en-IN" dirty="0"/>
            </a:br>
            <a:r>
              <a:rPr lang="en-IN" dirty="0"/>
              <a:t>To run the script run the following command in the terminal</a:t>
            </a:r>
          </a:p>
          <a:p>
            <a:r>
              <a:rPr lang="en-IN" dirty="0"/>
              <a:t>./filename.sh</a:t>
            </a:r>
          </a:p>
        </p:txBody>
      </p:sp>
      <p:sp>
        <p:nvSpPr>
          <p:cNvPr id="12" name="TextBox 11">
            <a:extLst>
              <a:ext uri="{FF2B5EF4-FFF2-40B4-BE49-F238E27FC236}">
                <a16:creationId xmlns:a16="http://schemas.microsoft.com/office/drawing/2014/main" id="{8CA87708-770B-AE4D-703B-B8B58FE6EC0D}"/>
              </a:ext>
            </a:extLst>
          </p:cNvPr>
          <p:cNvSpPr txBox="1"/>
          <p:nvPr/>
        </p:nvSpPr>
        <p:spPr>
          <a:xfrm>
            <a:off x="5692691" y="2748221"/>
            <a:ext cx="3430987" cy="923330"/>
          </a:xfrm>
          <a:prstGeom prst="rect">
            <a:avLst/>
          </a:prstGeom>
          <a:noFill/>
        </p:spPr>
        <p:txBody>
          <a:bodyPr wrap="square" rtlCol="0">
            <a:spAutoFit/>
          </a:bodyPr>
          <a:lstStyle/>
          <a:p>
            <a:r>
              <a:rPr lang="en-IN" u="sng" dirty="0"/>
              <a:t>Step 3 </a:t>
            </a:r>
            <a:br>
              <a:rPr lang="en-IN" dirty="0"/>
            </a:br>
            <a:r>
              <a:rPr lang="en-IN" dirty="0"/>
              <a:t>Change the directory to the location of the file.</a:t>
            </a:r>
          </a:p>
        </p:txBody>
      </p:sp>
    </p:spTree>
    <p:extLst>
      <p:ext uri="{BB962C8B-B14F-4D97-AF65-F5344CB8AC3E}">
        <p14:creationId xmlns:p14="http://schemas.microsoft.com/office/powerpoint/2010/main" val="3173577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6</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477784" y="0"/>
            <a:ext cx="4965149" cy="690880"/>
          </a:xfrm>
        </p:spPr>
        <p:txBody>
          <a:bodyPr/>
          <a:lstStyle/>
          <a:p>
            <a:pPr>
              <a:lnSpc>
                <a:spcPct val="100000"/>
              </a:lnSpc>
              <a:spcBef>
                <a:spcPts val="0"/>
              </a:spcBef>
              <a:spcAft>
                <a:spcPts val="1500"/>
              </a:spcAft>
            </a:pPr>
            <a:r>
              <a:rPr lang="en-IN" sz="4000" dirty="0"/>
              <a:t>Points to Remember</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8" name="TextBox 7">
            <a:extLst>
              <a:ext uri="{FF2B5EF4-FFF2-40B4-BE49-F238E27FC236}">
                <a16:creationId xmlns:a16="http://schemas.microsoft.com/office/drawing/2014/main" id="{FB1AC5FE-AC90-91A5-2618-F937F6277FF3}"/>
              </a:ext>
            </a:extLst>
          </p:cNvPr>
          <p:cNvSpPr txBox="1"/>
          <p:nvPr/>
        </p:nvSpPr>
        <p:spPr>
          <a:xfrm>
            <a:off x="5477784" y="618231"/>
            <a:ext cx="6412066" cy="6278642"/>
          </a:xfrm>
          <a:prstGeom prst="rect">
            <a:avLst/>
          </a:prstGeom>
          <a:noFill/>
        </p:spPr>
        <p:txBody>
          <a:bodyPr wrap="square" rtlCol="0">
            <a:spAutoFit/>
          </a:bodyPr>
          <a:lstStyle/>
          <a:p>
            <a:pPr marL="285750" indent="-285750" algn="just">
              <a:spcAft>
                <a:spcPts val="800"/>
              </a:spcAft>
              <a:buFont typeface="Wingdings" panose="05000000000000000000" pitchFamily="2" charset="2"/>
              <a:buChar char="ü"/>
            </a:pPr>
            <a:r>
              <a:rPr lang="en-IN" dirty="0"/>
              <a:t>Bash is the most commonly used shell program. It stands for </a:t>
            </a:r>
            <a:r>
              <a:rPr lang="en-IN" dirty="0" err="1"/>
              <a:t>Bourne</a:t>
            </a:r>
            <a:r>
              <a:rPr lang="en-IN" dirty="0"/>
              <a:t>-Again Shell. </a:t>
            </a:r>
          </a:p>
          <a:p>
            <a:pPr marL="285750" indent="-285750" algn="just">
              <a:buFont typeface="Wingdings" panose="05000000000000000000" pitchFamily="2" charset="2"/>
              <a:buChar char="ü"/>
            </a:pPr>
            <a:r>
              <a:rPr lang="en-IN" dirty="0"/>
              <a:t>To check the type of shell our operating system supports enter the following line</a:t>
            </a:r>
          </a:p>
          <a:p>
            <a:pPr algn="just">
              <a:spcAft>
                <a:spcPts val="800"/>
              </a:spcAft>
            </a:pPr>
            <a:r>
              <a:rPr lang="en-IN" dirty="0"/>
              <a:t>	cat /etc/shells</a:t>
            </a:r>
          </a:p>
          <a:p>
            <a:pPr marL="285750" indent="-285750" algn="just">
              <a:buFont typeface="Wingdings" panose="05000000000000000000" pitchFamily="2" charset="2"/>
              <a:buChar char="ü"/>
            </a:pPr>
            <a:r>
              <a:rPr lang="en-IN" dirty="0"/>
              <a:t>To see where our bash is located use</a:t>
            </a:r>
          </a:p>
          <a:p>
            <a:pPr algn="just">
              <a:spcAft>
                <a:spcPts val="800"/>
              </a:spcAft>
            </a:pPr>
            <a:r>
              <a:rPr lang="en-IN" dirty="0"/>
              <a:t>	which bash</a:t>
            </a:r>
          </a:p>
          <a:p>
            <a:pPr marL="285750" indent="-285750" algn="just">
              <a:spcAft>
                <a:spcPts val="800"/>
              </a:spcAft>
              <a:buFont typeface="Wingdings" panose="05000000000000000000" pitchFamily="2" charset="2"/>
              <a:buChar char="ü"/>
            </a:pPr>
            <a:r>
              <a:rPr lang="en-IN" dirty="0"/>
              <a:t>Always enter “</a:t>
            </a:r>
            <a:r>
              <a:rPr lang="en-US" dirty="0"/>
              <a:t>#! /bin/bash” before writing our script to instruct the operating system to use bash as a command interpreter.</a:t>
            </a:r>
          </a:p>
          <a:p>
            <a:pPr marL="285750" indent="-285750" algn="just">
              <a:spcAft>
                <a:spcPts val="800"/>
              </a:spcAft>
              <a:buFont typeface="Wingdings" panose="05000000000000000000" pitchFamily="2" charset="2"/>
              <a:buChar char="ü"/>
            </a:pPr>
            <a:r>
              <a:rPr lang="en-US" dirty="0"/>
              <a:t># is used for writing comments which can be helpful for understanding any line.</a:t>
            </a:r>
          </a:p>
          <a:p>
            <a:pPr marL="285750" indent="-285750" algn="just">
              <a:spcAft>
                <a:spcPts val="800"/>
              </a:spcAft>
              <a:buFont typeface="Wingdings" panose="05000000000000000000" pitchFamily="2" charset="2"/>
              <a:buChar char="ü"/>
            </a:pPr>
            <a:r>
              <a:rPr lang="en-US" dirty="0"/>
              <a:t>The default variable into which our input goes is the REPLY variable.</a:t>
            </a:r>
          </a:p>
          <a:p>
            <a:pPr marL="285750" indent="-285750" algn="just">
              <a:buFont typeface="Wingdings" panose="05000000000000000000" pitchFamily="2" charset="2"/>
              <a:buChar char="ü"/>
            </a:pPr>
            <a:r>
              <a:rPr lang="en-US" dirty="0"/>
              <a:t>$ is used to indicate a variable. It is written as follows</a:t>
            </a:r>
          </a:p>
          <a:p>
            <a:pPr algn="just">
              <a:spcAft>
                <a:spcPts val="800"/>
              </a:spcAft>
            </a:pPr>
            <a:r>
              <a:rPr lang="en-US" dirty="0"/>
              <a:t>	$REPLY</a:t>
            </a:r>
          </a:p>
          <a:p>
            <a:pPr marL="285750" indent="-285750" algn="just">
              <a:spcAft>
                <a:spcPts val="800"/>
              </a:spcAft>
              <a:buFont typeface="Wingdings" panose="05000000000000000000" pitchFamily="2" charset="2"/>
              <a:buChar char="ü"/>
            </a:pPr>
            <a:r>
              <a:rPr lang="en-US" dirty="0"/>
              <a:t>$@ stores the argument as an array.</a:t>
            </a:r>
          </a:p>
          <a:p>
            <a:pPr marL="285750" indent="-285750" algn="just">
              <a:spcAft>
                <a:spcPts val="800"/>
              </a:spcAft>
              <a:buFont typeface="Wingdings" panose="05000000000000000000" pitchFamily="2" charset="2"/>
              <a:buChar char="ü"/>
            </a:pPr>
            <a:r>
              <a:rPr lang="en-US" dirty="0"/>
              <a:t>$# prints the number of arguments.</a:t>
            </a:r>
          </a:p>
          <a:p>
            <a:pPr marL="285750" indent="-285750" algn="just">
              <a:buFont typeface="Wingdings" panose="05000000000000000000" pitchFamily="2" charset="2"/>
              <a:buChar char="ü"/>
            </a:pPr>
            <a:r>
              <a:rPr lang="en-US" dirty="0"/>
              <a:t>For debugging we can use </a:t>
            </a:r>
          </a:p>
          <a:p>
            <a:pPr algn="just"/>
            <a:r>
              <a:rPr lang="en-US" dirty="0"/>
              <a:t>	bash –x filename</a:t>
            </a:r>
          </a:p>
        </p:txBody>
      </p:sp>
    </p:spTree>
    <p:extLst>
      <p:ext uri="{BB962C8B-B14F-4D97-AF65-F5344CB8AC3E}">
        <p14:creationId xmlns:p14="http://schemas.microsoft.com/office/powerpoint/2010/main" val="712015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8" name="TextBox 7">
            <a:extLst>
              <a:ext uri="{FF2B5EF4-FFF2-40B4-BE49-F238E27FC236}">
                <a16:creationId xmlns:a16="http://schemas.microsoft.com/office/drawing/2014/main" id="{FB1AC5FE-AC90-91A5-2618-F937F6277FF3}"/>
              </a:ext>
            </a:extLst>
          </p:cNvPr>
          <p:cNvSpPr txBox="1"/>
          <p:nvPr/>
        </p:nvSpPr>
        <p:spPr>
          <a:xfrm>
            <a:off x="5779934" y="2129552"/>
            <a:ext cx="6412066" cy="3785652"/>
          </a:xfrm>
          <a:prstGeom prst="rect">
            <a:avLst/>
          </a:prstGeom>
          <a:noFill/>
        </p:spPr>
        <p:txBody>
          <a:bodyPr wrap="square" rtlCol="0">
            <a:spAutoFit/>
          </a:bodyPr>
          <a:lstStyle/>
          <a:p>
            <a:pPr algn="just">
              <a:spcAft>
                <a:spcPts val="800"/>
              </a:spcAft>
            </a:pPr>
            <a:r>
              <a:rPr lang="en-US" dirty="0"/>
              <a:t>-eq is for equal to                                -&gt;     if [ “$a” -eq “$b” ]</a:t>
            </a:r>
          </a:p>
          <a:p>
            <a:pPr algn="just">
              <a:spcAft>
                <a:spcPts val="800"/>
              </a:spcAft>
            </a:pPr>
            <a:r>
              <a:rPr lang="en-US" dirty="0"/>
              <a:t>-ne is for not equal to                         -&gt;     if [ “$a” -ne “$b” ]</a:t>
            </a:r>
          </a:p>
          <a:p>
            <a:pPr algn="just">
              <a:spcAft>
                <a:spcPts val="800"/>
              </a:spcAft>
            </a:pPr>
            <a:r>
              <a:rPr lang="en-US" dirty="0"/>
              <a:t>-</a:t>
            </a:r>
            <a:r>
              <a:rPr lang="en-US" dirty="0" err="1"/>
              <a:t>gt</a:t>
            </a:r>
            <a:r>
              <a:rPr lang="en-US" dirty="0"/>
              <a:t> is for greater than                          -&gt;     if [ “$a” -</a:t>
            </a:r>
            <a:r>
              <a:rPr lang="en-US" dirty="0" err="1"/>
              <a:t>gt</a:t>
            </a:r>
            <a:r>
              <a:rPr lang="en-US" dirty="0"/>
              <a:t> “$b” ]</a:t>
            </a:r>
          </a:p>
          <a:p>
            <a:pPr algn="just">
              <a:spcAft>
                <a:spcPts val="800"/>
              </a:spcAft>
            </a:pPr>
            <a:r>
              <a:rPr lang="en-US" dirty="0"/>
              <a:t>-</a:t>
            </a:r>
            <a:r>
              <a:rPr lang="en-US" dirty="0" err="1"/>
              <a:t>ge</a:t>
            </a:r>
            <a:r>
              <a:rPr lang="en-US" dirty="0"/>
              <a:t> is for greater than or equal to     -&gt;     if [ “$a” -</a:t>
            </a:r>
            <a:r>
              <a:rPr lang="en-US" dirty="0" err="1"/>
              <a:t>ge</a:t>
            </a:r>
            <a:r>
              <a:rPr lang="en-US" dirty="0"/>
              <a:t> “$b” ]</a:t>
            </a:r>
          </a:p>
          <a:p>
            <a:pPr algn="just">
              <a:spcAft>
                <a:spcPts val="800"/>
              </a:spcAft>
            </a:pPr>
            <a:r>
              <a:rPr lang="en-US" dirty="0"/>
              <a:t>-</a:t>
            </a:r>
            <a:r>
              <a:rPr lang="en-US" dirty="0" err="1"/>
              <a:t>lt</a:t>
            </a:r>
            <a:r>
              <a:rPr lang="en-US" dirty="0"/>
              <a:t> is for lesser than                              -&gt;     if [ “$a” -</a:t>
            </a:r>
            <a:r>
              <a:rPr lang="en-US" dirty="0" err="1"/>
              <a:t>lt</a:t>
            </a:r>
            <a:r>
              <a:rPr lang="en-US" dirty="0"/>
              <a:t> “$b” ]</a:t>
            </a:r>
          </a:p>
          <a:p>
            <a:pPr algn="just">
              <a:spcAft>
                <a:spcPts val="800"/>
              </a:spcAft>
            </a:pPr>
            <a:r>
              <a:rPr lang="en-US" dirty="0"/>
              <a:t>-le is for lesser than or equal to         -&gt;     if [ “$a” -le “$b” ]</a:t>
            </a:r>
          </a:p>
          <a:p>
            <a:pPr algn="just">
              <a:spcAft>
                <a:spcPts val="800"/>
              </a:spcAft>
            </a:pPr>
            <a:r>
              <a:rPr lang="en-US" dirty="0"/>
              <a:t>&lt; is for lesser                                         -&gt;     (( “$a” &lt; “$b” ))</a:t>
            </a:r>
          </a:p>
          <a:p>
            <a:pPr algn="just">
              <a:spcAft>
                <a:spcPts val="800"/>
              </a:spcAft>
            </a:pPr>
            <a:r>
              <a:rPr lang="en-US" dirty="0"/>
              <a:t>&lt;= is for lesser than or equal to         -&gt;     (( “$a” &lt;= “$b” ))</a:t>
            </a:r>
          </a:p>
          <a:p>
            <a:pPr algn="just">
              <a:spcAft>
                <a:spcPts val="800"/>
              </a:spcAft>
            </a:pPr>
            <a:r>
              <a:rPr lang="en-US" dirty="0"/>
              <a:t>&gt; is for greater than                             -&gt;     (( “$a” &gt; “$b” ))</a:t>
            </a:r>
          </a:p>
          <a:p>
            <a:pPr algn="just">
              <a:spcAft>
                <a:spcPts val="800"/>
              </a:spcAft>
            </a:pPr>
            <a:r>
              <a:rPr lang="en-US" dirty="0"/>
              <a:t>&gt;= is for greater than or equal to      -&gt;     (( “$a” &gt;= “$b” ))</a:t>
            </a:r>
          </a:p>
        </p:txBody>
      </p:sp>
      <p:sp>
        <p:nvSpPr>
          <p:cNvPr id="5" name="Text Placeholder 2">
            <a:extLst>
              <a:ext uri="{FF2B5EF4-FFF2-40B4-BE49-F238E27FC236}">
                <a16:creationId xmlns:a16="http://schemas.microsoft.com/office/drawing/2014/main" id="{15BE3185-33B7-4092-D641-159B688F2099}"/>
              </a:ext>
            </a:extLst>
          </p:cNvPr>
          <p:cNvSpPr>
            <a:spLocks noGrp="1"/>
          </p:cNvSpPr>
          <p:nvPr>
            <p:ph type="body" sz="quarter" idx="16"/>
          </p:nvPr>
        </p:nvSpPr>
        <p:spPr>
          <a:xfrm>
            <a:off x="5779934" y="1238166"/>
            <a:ext cx="3491729" cy="458553"/>
          </a:xfrm>
        </p:spPr>
        <p:txBody>
          <a:bodyPr/>
          <a:lstStyle/>
          <a:p>
            <a:r>
              <a:rPr lang="en-IN" sz="2800" spc="0" dirty="0"/>
              <a:t>Integer Comparison</a:t>
            </a:r>
          </a:p>
        </p:txBody>
      </p:sp>
    </p:spTree>
    <p:extLst>
      <p:ext uri="{BB962C8B-B14F-4D97-AF65-F5344CB8AC3E}">
        <p14:creationId xmlns:p14="http://schemas.microsoft.com/office/powerpoint/2010/main" val="2359994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8</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611631" y="389697"/>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8" name="TextBox 7">
            <a:extLst>
              <a:ext uri="{FF2B5EF4-FFF2-40B4-BE49-F238E27FC236}">
                <a16:creationId xmlns:a16="http://schemas.microsoft.com/office/drawing/2014/main" id="{FB1AC5FE-AC90-91A5-2618-F937F6277FF3}"/>
              </a:ext>
            </a:extLst>
          </p:cNvPr>
          <p:cNvSpPr txBox="1"/>
          <p:nvPr/>
        </p:nvSpPr>
        <p:spPr>
          <a:xfrm>
            <a:off x="5779934" y="2768279"/>
            <a:ext cx="6412066" cy="1887696"/>
          </a:xfrm>
          <a:prstGeom prst="rect">
            <a:avLst/>
          </a:prstGeom>
          <a:noFill/>
        </p:spPr>
        <p:txBody>
          <a:bodyPr wrap="square" rtlCol="0">
            <a:spAutoFit/>
          </a:bodyPr>
          <a:lstStyle/>
          <a:p>
            <a:pPr algn="just">
              <a:spcAft>
                <a:spcPts val="800"/>
              </a:spcAft>
            </a:pPr>
            <a:r>
              <a:rPr lang="en-US" dirty="0"/>
              <a:t>= / == is for equal to -&gt; if [ “$a” = “$b” ]  (or)  if [ “$a” == “$b” ]</a:t>
            </a:r>
          </a:p>
          <a:p>
            <a:pPr algn="just">
              <a:spcAft>
                <a:spcPts val="800"/>
              </a:spcAft>
            </a:pPr>
            <a:r>
              <a:rPr lang="en-US" dirty="0"/>
              <a:t>!= is for not equal to -&gt; if [ “$a” != “$b” ] </a:t>
            </a:r>
          </a:p>
          <a:p>
            <a:pPr algn="just">
              <a:spcAft>
                <a:spcPts val="800"/>
              </a:spcAft>
            </a:pPr>
            <a:r>
              <a:rPr lang="en-US" dirty="0"/>
              <a:t>&lt; is for less than in ASCII alphabetical order -&gt; if [ “$a” &lt; “$b” ] </a:t>
            </a:r>
          </a:p>
          <a:p>
            <a:pPr algn="just">
              <a:spcAft>
                <a:spcPts val="800"/>
              </a:spcAft>
            </a:pPr>
            <a:r>
              <a:rPr lang="en-US" dirty="0"/>
              <a:t>&gt; is for greater than in ASCII alphabetical order -&gt; if [ “$a” &gt; “$b” ] </a:t>
            </a:r>
          </a:p>
          <a:p>
            <a:pPr algn="just">
              <a:spcAft>
                <a:spcPts val="800"/>
              </a:spcAft>
            </a:pPr>
            <a:r>
              <a:rPr lang="en-US" dirty="0"/>
              <a:t>-z is string is null, that is, has zero length.</a:t>
            </a:r>
          </a:p>
        </p:txBody>
      </p:sp>
      <p:sp>
        <p:nvSpPr>
          <p:cNvPr id="5" name="Text Placeholder 2">
            <a:extLst>
              <a:ext uri="{FF2B5EF4-FFF2-40B4-BE49-F238E27FC236}">
                <a16:creationId xmlns:a16="http://schemas.microsoft.com/office/drawing/2014/main" id="{15BE3185-33B7-4092-D641-159B688F2099}"/>
              </a:ext>
            </a:extLst>
          </p:cNvPr>
          <p:cNvSpPr>
            <a:spLocks noGrp="1"/>
          </p:cNvSpPr>
          <p:nvPr>
            <p:ph type="body" sz="quarter" idx="16"/>
          </p:nvPr>
        </p:nvSpPr>
        <p:spPr>
          <a:xfrm>
            <a:off x="5779934" y="1743473"/>
            <a:ext cx="3491729" cy="458553"/>
          </a:xfrm>
        </p:spPr>
        <p:txBody>
          <a:bodyPr/>
          <a:lstStyle/>
          <a:p>
            <a:r>
              <a:rPr lang="en-IN" sz="2800" spc="0" dirty="0"/>
              <a:t>String Comparison</a:t>
            </a:r>
          </a:p>
        </p:txBody>
      </p:sp>
    </p:spTree>
    <p:extLst>
      <p:ext uri="{BB962C8B-B14F-4D97-AF65-F5344CB8AC3E}">
        <p14:creationId xmlns:p14="http://schemas.microsoft.com/office/powerpoint/2010/main" val="554105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22A2C4-25E7-1FFF-4CC2-6758CE7FE5F7}"/>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6" name="Title 5">
            <a:extLst>
              <a:ext uri="{FF2B5EF4-FFF2-40B4-BE49-F238E27FC236}">
                <a16:creationId xmlns:a16="http://schemas.microsoft.com/office/drawing/2014/main" id="{A1D7363A-991D-E7EC-C909-CDF281449632}"/>
              </a:ext>
            </a:extLst>
          </p:cNvPr>
          <p:cNvSpPr>
            <a:spLocks noGrp="1"/>
          </p:cNvSpPr>
          <p:nvPr>
            <p:ph type="title"/>
          </p:nvPr>
        </p:nvSpPr>
        <p:spPr>
          <a:xfrm>
            <a:off x="5581151" y="264160"/>
            <a:ext cx="4965149" cy="690880"/>
          </a:xfrm>
        </p:spPr>
        <p:txBody>
          <a:bodyPr/>
          <a:lstStyle/>
          <a:p>
            <a:pPr>
              <a:lnSpc>
                <a:spcPct val="100000"/>
              </a:lnSpc>
              <a:spcBef>
                <a:spcPts val="0"/>
              </a:spcBef>
              <a:spcAft>
                <a:spcPts val="1500"/>
              </a:spcAft>
            </a:pPr>
            <a:r>
              <a:rPr lang="en-IN" sz="4000" dirty="0"/>
              <a:t>Shell Scripting</a:t>
            </a:r>
          </a:p>
        </p:txBody>
      </p:sp>
      <p:pic>
        <p:nvPicPr>
          <p:cNvPr id="7" name="Picture Placeholder 4" descr="Urban skyline in with distant view of empire state building">
            <a:extLst>
              <a:ext uri="{FF2B5EF4-FFF2-40B4-BE49-F238E27FC236}">
                <a16:creationId xmlns:a16="http://schemas.microsoft.com/office/drawing/2014/main" id="{DEA7D3CF-763B-A3CF-3E20-C6C8B19FEF0E}"/>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aturation sat="0"/>
                    </a14:imgEffect>
                  </a14:imgLayer>
                </a14:imgProps>
              </a:ext>
            </a:extLst>
          </a:blip>
          <a:srcRect l="23637" r="23637"/>
          <a:stretch/>
        </p:blipFill>
        <p:spPr>
          <a:xfrm>
            <a:off x="0" y="0"/>
            <a:ext cx="5416550" cy="6846888"/>
          </a:xfrm>
          <a:noFill/>
        </p:spPr>
      </p:pic>
      <p:sp>
        <p:nvSpPr>
          <p:cNvPr id="9" name="Text Placeholder 2">
            <a:extLst>
              <a:ext uri="{FF2B5EF4-FFF2-40B4-BE49-F238E27FC236}">
                <a16:creationId xmlns:a16="http://schemas.microsoft.com/office/drawing/2014/main" id="{56E31247-750B-FEF2-FA9C-36EFCF0189B3}"/>
              </a:ext>
            </a:extLst>
          </p:cNvPr>
          <p:cNvSpPr txBox="1">
            <a:spLocks/>
          </p:cNvSpPr>
          <p:nvPr/>
        </p:nvSpPr>
        <p:spPr>
          <a:xfrm>
            <a:off x="5703071" y="1350958"/>
            <a:ext cx="3491729" cy="458553"/>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w="12700" cap="flat" cmpd="sng" algn="ctr">
            <a:noFill/>
            <a:prstDash val="solid"/>
            <a:miter lim="800000"/>
          </a:ln>
          <a:effectLst/>
        </p:spPr>
        <p:txBody>
          <a:bodyPr vert="horz" lIns="91440" tIns="45720" rIns="91440" bIns="45720" rtlCol="0" anchor="ctr">
            <a:noAutofit/>
          </a:bodyPr>
          <a:lstStyle>
            <a:lvl1pPr marL="0" indent="0" algn="ctr" defTabSz="914400" rtl="0" eaLnBrk="1" latinLnBrk="0" hangingPunct="1">
              <a:lnSpc>
                <a:spcPct val="100000"/>
              </a:lnSpc>
              <a:spcBef>
                <a:spcPts val="0"/>
              </a:spcBef>
              <a:buFont typeface="Arial" panose="020B0604020202020204" pitchFamily="34" charset="0"/>
              <a:buNone/>
              <a:defRPr lang="en-US" sz="1400" kern="1200" spc="300" baseline="0" dirty="0">
                <a:solidFill>
                  <a:schemeClr val="lt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lt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lt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lt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l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lt1"/>
                </a:solidFill>
                <a:latin typeface="+mn-lt"/>
                <a:ea typeface="+mn-ea"/>
                <a:cs typeface="+mn-cs"/>
              </a:defRPr>
            </a:lvl9pPr>
          </a:lstStyle>
          <a:p>
            <a:r>
              <a:rPr lang="en-IN" sz="2800" spc="0" dirty="0"/>
              <a:t>Tags</a:t>
            </a:r>
          </a:p>
        </p:txBody>
      </p:sp>
      <p:sp>
        <p:nvSpPr>
          <p:cNvPr id="10" name="TextBox 9">
            <a:extLst>
              <a:ext uri="{FF2B5EF4-FFF2-40B4-BE49-F238E27FC236}">
                <a16:creationId xmlns:a16="http://schemas.microsoft.com/office/drawing/2014/main" id="{041A7BCD-5D26-4993-602A-270AEB80B68B}"/>
              </a:ext>
            </a:extLst>
          </p:cNvPr>
          <p:cNvSpPr txBox="1"/>
          <p:nvPr/>
        </p:nvSpPr>
        <p:spPr>
          <a:xfrm>
            <a:off x="5703071" y="2480572"/>
            <a:ext cx="6412066" cy="3406061"/>
          </a:xfrm>
          <a:prstGeom prst="rect">
            <a:avLst/>
          </a:prstGeom>
          <a:noFill/>
        </p:spPr>
        <p:txBody>
          <a:bodyPr wrap="square" rtlCol="0">
            <a:spAutoFit/>
          </a:bodyPr>
          <a:lstStyle/>
          <a:p>
            <a:pPr algn="just">
              <a:spcAft>
                <a:spcPts val="800"/>
              </a:spcAft>
            </a:pPr>
            <a:r>
              <a:rPr lang="en-US" dirty="0"/>
              <a:t>-e -&gt; to use \c in a line.</a:t>
            </a:r>
          </a:p>
          <a:p>
            <a:pPr algn="just">
              <a:spcAft>
                <a:spcPts val="800"/>
              </a:spcAft>
            </a:pPr>
            <a:r>
              <a:rPr lang="en-US" dirty="0"/>
              <a:t>     -&gt; To find a file.</a:t>
            </a:r>
          </a:p>
          <a:p>
            <a:pPr algn="just">
              <a:spcAft>
                <a:spcPts val="800"/>
              </a:spcAft>
            </a:pPr>
            <a:r>
              <a:rPr lang="en-US" dirty="0"/>
              <a:t>-f -&gt; To find a regular file or check whether it is a regular file or not.</a:t>
            </a:r>
          </a:p>
          <a:p>
            <a:pPr algn="just">
              <a:spcAft>
                <a:spcPts val="800"/>
              </a:spcAft>
            </a:pPr>
            <a:r>
              <a:rPr lang="en-US" dirty="0"/>
              <a:t>-d -&gt; To find a directory or check whether it is a directory or not.</a:t>
            </a:r>
          </a:p>
          <a:p>
            <a:pPr algn="just">
              <a:spcAft>
                <a:spcPts val="800"/>
              </a:spcAft>
            </a:pPr>
            <a:r>
              <a:rPr lang="en-US" dirty="0"/>
              <a:t>-a -&gt; To read all the variables being entered.</a:t>
            </a:r>
          </a:p>
          <a:p>
            <a:pPr algn="just">
              <a:spcAft>
                <a:spcPts val="800"/>
              </a:spcAft>
            </a:pPr>
            <a:r>
              <a:rPr lang="en-US" dirty="0"/>
              <a:t>-b -&gt; For block Special file.</a:t>
            </a:r>
          </a:p>
          <a:p>
            <a:pPr algn="just">
              <a:spcAft>
                <a:spcPts val="800"/>
              </a:spcAft>
            </a:pPr>
            <a:r>
              <a:rPr lang="en-US" dirty="0"/>
              <a:t>-c -&gt; For Character Special file.</a:t>
            </a:r>
          </a:p>
          <a:p>
            <a:pPr algn="just">
              <a:spcAft>
                <a:spcPts val="800"/>
              </a:spcAft>
            </a:pPr>
            <a:r>
              <a:rPr lang="en-US" dirty="0"/>
              <a:t>-s -&gt; Whether a file is empty or not.</a:t>
            </a:r>
          </a:p>
          <a:p>
            <a:pPr algn="just">
              <a:spcAft>
                <a:spcPts val="800"/>
              </a:spcAft>
            </a:pPr>
            <a:r>
              <a:rPr lang="en-US" dirty="0"/>
              <a:t>-r, -w, -x -&gt; For Read, Write and Execute permissions respectively.</a:t>
            </a:r>
          </a:p>
        </p:txBody>
      </p:sp>
    </p:spTree>
    <p:extLst>
      <p:ext uri="{BB962C8B-B14F-4D97-AF65-F5344CB8AC3E}">
        <p14:creationId xmlns:p14="http://schemas.microsoft.com/office/powerpoint/2010/main" val="4276967619"/>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B7E2D32-4FDD-4266-880C-17595B8014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225</TotalTime>
  <Words>1310</Words>
  <Application>Microsoft Office PowerPoint</Application>
  <PresentationFormat>Widescreen</PresentationFormat>
  <Paragraphs>162</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Bell MT</vt:lpstr>
      <vt:lpstr>Biome Light</vt:lpstr>
      <vt:lpstr>Calibri</vt:lpstr>
      <vt:lpstr>Calibri Light</vt:lpstr>
      <vt:lpstr>Times New Roman</vt:lpstr>
      <vt:lpstr>Wingdings</vt:lpstr>
      <vt:lpstr>Office Theme</vt:lpstr>
      <vt:lpstr>Shell Scripting</vt:lpstr>
      <vt:lpstr>Agenda</vt:lpstr>
      <vt:lpstr>Introduction</vt:lpstr>
      <vt:lpstr>Shell Scripting Introduction</vt:lpstr>
      <vt:lpstr>Initialization</vt:lpstr>
      <vt:lpstr>Points to Remember</vt:lpstr>
      <vt:lpstr>Shell Scripting</vt:lpstr>
      <vt:lpstr>Shell Scripting</vt:lpstr>
      <vt:lpstr>Shell Scripting</vt:lpstr>
      <vt:lpstr>Shell Scripting</vt:lpstr>
      <vt:lpstr>Shell Scripting</vt:lpstr>
      <vt:lpstr>Shell Scripting</vt:lpstr>
      <vt:lpstr>Shell Scripting</vt:lpstr>
      <vt:lpstr>Shell Scripting</vt:lpstr>
      <vt:lpstr>Shell Scripting</vt:lpstr>
      <vt:lpstr>Shell Scripting</vt:lpstr>
      <vt:lpstr>Shell Scripting</vt:lpstr>
      <vt:lpstr>Shell Scripting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 Sairam</dc:creator>
  <cp:lastModifiedBy>G Sairam</cp:lastModifiedBy>
  <cp:revision>3</cp:revision>
  <dcterms:created xsi:type="dcterms:W3CDTF">2024-09-19T08:36:16Z</dcterms:created>
  <dcterms:modified xsi:type="dcterms:W3CDTF">2024-09-24T06:53:44Z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